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2" r:id="rId3"/>
    <p:sldId id="284" r:id="rId4"/>
    <p:sldId id="299" r:id="rId5"/>
    <p:sldId id="275" r:id="rId6"/>
    <p:sldId id="258" r:id="rId7"/>
    <p:sldId id="283" r:id="rId8"/>
    <p:sldId id="260" r:id="rId9"/>
    <p:sldId id="261" r:id="rId10"/>
    <p:sldId id="262" r:id="rId11"/>
    <p:sldId id="285" r:id="rId12"/>
    <p:sldId id="294" r:id="rId13"/>
    <p:sldId id="298" r:id="rId14"/>
    <p:sldId id="264" r:id="rId15"/>
    <p:sldId id="263" r:id="rId16"/>
    <p:sldId id="276" r:id="rId17"/>
    <p:sldId id="277" r:id="rId18"/>
    <p:sldId id="267" r:id="rId19"/>
    <p:sldId id="268" r:id="rId20"/>
    <p:sldId id="280" r:id="rId21"/>
    <p:sldId id="269" r:id="rId22"/>
    <p:sldId id="282" r:id="rId23"/>
    <p:sldId id="281" r:id="rId24"/>
    <p:sldId id="278" r:id="rId25"/>
    <p:sldId id="2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ka Van Scoyoc" initials="AVS" lastIdx="98" clrIdx="0">
    <p:extLst>
      <p:ext uri="{19B8F6BF-5375-455C-9EA6-DF929625EA0E}">
        <p15:presenceInfo xmlns:p15="http://schemas.microsoft.com/office/powerpoint/2012/main" userId="S::avanscoyoc@prb.org::bc2a629d-6bfc-4b8c-ba6d-9bb461275727" providerId="AD"/>
      </p:ext>
    </p:extLst>
  </p:cmAuthor>
  <p:cmAuthor id="2" name="Cathryn Streifel" initials="CS" lastIdx="78" clrIdx="1">
    <p:extLst>
      <p:ext uri="{19B8F6BF-5375-455C-9EA6-DF929625EA0E}">
        <p15:presenceInfo xmlns:p15="http://schemas.microsoft.com/office/powerpoint/2012/main" userId="S::cstreifel@prb.org::4d0180e0-9193-4592-92f6-8dd6f10581a3" providerId="AD"/>
      </p:ext>
    </p:extLst>
  </p:cmAuthor>
  <p:cmAuthor id="3" name="Heidi Worley" initials="HW" lastIdx="15" clrIdx="2">
    <p:extLst>
      <p:ext uri="{19B8F6BF-5375-455C-9EA6-DF929625EA0E}">
        <p15:presenceInfo xmlns:p15="http://schemas.microsoft.com/office/powerpoint/2012/main" userId="S::hworley@prb.org::8a53e23c-2987-44c4-998c-de8be2f02958" providerId="AD"/>
      </p:ext>
    </p:extLst>
  </p:cmAuthor>
  <p:cmAuthor id="4" name="Jamie D'Andrea" initials="JD" lastIdx="1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B0AB"/>
    <a:srgbClr val="008F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88571" autoAdjust="0"/>
  </p:normalViewPr>
  <p:slideViewPr>
    <p:cSldViewPr snapToGrid="0">
      <p:cViewPr varScale="1">
        <p:scale>
          <a:sx n="82" d="100"/>
          <a:sy n="82" d="100"/>
        </p:scale>
        <p:origin x="273"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E3068-73A8-4EE4-9007-8D43A8A053E9}" type="datetimeFigureOut">
              <a:rPr lang="en-US" smtClean="0"/>
              <a:t>3/5/2021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49484-0C6F-4721-AF08-AC2F0DD94262}" type="slidenum">
              <a:rPr lang="en-US" smtClean="0"/>
              <a:t>‹#›</a:t>
            </a:fld>
            <a:endParaRPr lang="en-US"/>
          </a:p>
        </p:txBody>
      </p:sp>
    </p:spTree>
    <p:extLst>
      <p:ext uri="{BB962C8B-B14F-4D97-AF65-F5344CB8AC3E}">
        <p14:creationId xmlns:p14="http://schemas.microsoft.com/office/powerpoint/2010/main" val="3251379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949484-0C6F-4721-AF08-AC2F0DD94262}" type="slidenum">
              <a:rPr lang="en-US" smtClean="0"/>
              <a:t>1</a:t>
            </a:fld>
            <a:endParaRPr lang="en-US"/>
          </a:p>
        </p:txBody>
      </p:sp>
    </p:spTree>
    <p:extLst>
      <p:ext uri="{BB962C8B-B14F-4D97-AF65-F5344CB8AC3E}">
        <p14:creationId xmlns:p14="http://schemas.microsoft.com/office/powerpoint/2010/main" val="336586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949484-0C6F-4721-AF08-AC2F0DD94262}" type="slidenum">
              <a:rPr lang="en-US" smtClean="0"/>
              <a:t>12</a:t>
            </a:fld>
            <a:endParaRPr lang="en-US"/>
          </a:p>
        </p:txBody>
      </p:sp>
    </p:spTree>
    <p:extLst>
      <p:ext uri="{BB962C8B-B14F-4D97-AF65-F5344CB8AC3E}">
        <p14:creationId xmlns:p14="http://schemas.microsoft.com/office/powerpoint/2010/main" val="2275488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8949484-0C6F-4721-AF08-AC2F0DD94262}" type="slidenum">
              <a:rPr lang="en-US" smtClean="0"/>
              <a:t>15</a:t>
            </a:fld>
            <a:endParaRPr lang="en-US"/>
          </a:p>
        </p:txBody>
      </p:sp>
    </p:spTree>
    <p:extLst>
      <p:ext uri="{BB962C8B-B14F-4D97-AF65-F5344CB8AC3E}">
        <p14:creationId xmlns:p14="http://schemas.microsoft.com/office/powerpoint/2010/main" val="3677749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949484-0C6F-4721-AF08-AC2F0DD94262}" type="slidenum">
              <a:rPr lang="en-US" smtClean="0"/>
              <a:t>16</a:t>
            </a:fld>
            <a:endParaRPr lang="en-US"/>
          </a:p>
        </p:txBody>
      </p:sp>
    </p:spTree>
    <p:extLst>
      <p:ext uri="{BB962C8B-B14F-4D97-AF65-F5344CB8AC3E}">
        <p14:creationId xmlns:p14="http://schemas.microsoft.com/office/powerpoint/2010/main" val="4230747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949484-0C6F-4721-AF08-AC2F0DD94262}" type="slidenum">
              <a:rPr lang="en-US" smtClean="0"/>
              <a:t>17</a:t>
            </a:fld>
            <a:endParaRPr lang="en-US"/>
          </a:p>
        </p:txBody>
      </p:sp>
    </p:spTree>
    <p:extLst>
      <p:ext uri="{BB962C8B-B14F-4D97-AF65-F5344CB8AC3E}">
        <p14:creationId xmlns:p14="http://schemas.microsoft.com/office/powerpoint/2010/main" val="77079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949484-0C6F-4721-AF08-AC2F0DD94262}" type="slidenum">
              <a:rPr lang="en-US" smtClean="0"/>
              <a:t>18</a:t>
            </a:fld>
            <a:endParaRPr lang="en-US"/>
          </a:p>
        </p:txBody>
      </p:sp>
    </p:spTree>
    <p:extLst>
      <p:ext uri="{BB962C8B-B14F-4D97-AF65-F5344CB8AC3E}">
        <p14:creationId xmlns:p14="http://schemas.microsoft.com/office/powerpoint/2010/main" val="1992441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949484-0C6F-4721-AF08-AC2F0DD94262}" type="slidenum">
              <a:rPr lang="en-US" smtClean="0"/>
              <a:t>20</a:t>
            </a:fld>
            <a:endParaRPr lang="en-US"/>
          </a:p>
        </p:txBody>
      </p:sp>
    </p:spTree>
    <p:extLst>
      <p:ext uri="{BB962C8B-B14F-4D97-AF65-F5344CB8AC3E}">
        <p14:creationId xmlns:p14="http://schemas.microsoft.com/office/powerpoint/2010/main" val="1180652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18949484-0C6F-4721-AF08-AC2F0DD94262}" type="slidenum">
              <a:rPr lang="en-US" smtClean="0"/>
              <a:t>23</a:t>
            </a:fld>
            <a:endParaRPr lang="en-US"/>
          </a:p>
        </p:txBody>
      </p:sp>
    </p:spTree>
    <p:extLst>
      <p:ext uri="{BB962C8B-B14F-4D97-AF65-F5344CB8AC3E}">
        <p14:creationId xmlns:p14="http://schemas.microsoft.com/office/powerpoint/2010/main" val="158056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949484-0C6F-4721-AF08-AC2F0DD94262}" type="slidenum">
              <a:rPr lang="en-US" smtClean="0"/>
              <a:t>24</a:t>
            </a:fld>
            <a:endParaRPr lang="en-US"/>
          </a:p>
        </p:txBody>
      </p:sp>
    </p:spTree>
    <p:extLst>
      <p:ext uri="{BB962C8B-B14F-4D97-AF65-F5344CB8AC3E}">
        <p14:creationId xmlns:p14="http://schemas.microsoft.com/office/powerpoint/2010/main" val="2696795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949484-0C6F-4721-AF08-AC2F0DD94262}" type="slidenum">
              <a:rPr lang="en-US" smtClean="0"/>
              <a:t>25</a:t>
            </a:fld>
            <a:endParaRPr lang="en-US"/>
          </a:p>
        </p:txBody>
      </p:sp>
    </p:spTree>
    <p:extLst>
      <p:ext uri="{BB962C8B-B14F-4D97-AF65-F5344CB8AC3E}">
        <p14:creationId xmlns:p14="http://schemas.microsoft.com/office/powerpoint/2010/main" val="2137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949484-0C6F-4721-AF08-AC2F0DD94262}" type="slidenum">
              <a:rPr lang="en-US" smtClean="0"/>
              <a:t>2</a:t>
            </a:fld>
            <a:endParaRPr lang="en-US"/>
          </a:p>
        </p:txBody>
      </p:sp>
    </p:spTree>
    <p:extLst>
      <p:ext uri="{BB962C8B-B14F-4D97-AF65-F5344CB8AC3E}">
        <p14:creationId xmlns:p14="http://schemas.microsoft.com/office/powerpoint/2010/main" val="1302951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949484-0C6F-4721-AF08-AC2F0DD94262}" type="slidenum">
              <a:rPr lang="en-US" smtClean="0"/>
              <a:t>3</a:t>
            </a:fld>
            <a:endParaRPr lang="en-US"/>
          </a:p>
        </p:txBody>
      </p:sp>
    </p:spTree>
    <p:extLst>
      <p:ext uri="{BB962C8B-B14F-4D97-AF65-F5344CB8AC3E}">
        <p14:creationId xmlns:p14="http://schemas.microsoft.com/office/powerpoint/2010/main" val="1336524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949484-0C6F-4721-AF08-AC2F0DD94262}" type="slidenum">
              <a:rPr lang="en-US" smtClean="0"/>
              <a:t>5</a:t>
            </a:fld>
            <a:endParaRPr lang="en-US"/>
          </a:p>
        </p:txBody>
      </p:sp>
    </p:spTree>
    <p:extLst>
      <p:ext uri="{BB962C8B-B14F-4D97-AF65-F5344CB8AC3E}">
        <p14:creationId xmlns:p14="http://schemas.microsoft.com/office/powerpoint/2010/main" val="4077691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949484-0C6F-4721-AF08-AC2F0DD94262}" type="slidenum">
              <a:rPr lang="en-US" smtClean="0"/>
              <a:t>6</a:t>
            </a:fld>
            <a:endParaRPr lang="en-US"/>
          </a:p>
        </p:txBody>
      </p:sp>
    </p:spTree>
    <p:extLst>
      <p:ext uri="{BB962C8B-B14F-4D97-AF65-F5344CB8AC3E}">
        <p14:creationId xmlns:p14="http://schemas.microsoft.com/office/powerpoint/2010/main" val="4050628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949484-0C6F-4721-AF08-AC2F0DD94262}" type="slidenum">
              <a:rPr lang="en-US" smtClean="0"/>
              <a:t>7</a:t>
            </a:fld>
            <a:endParaRPr lang="en-US"/>
          </a:p>
        </p:txBody>
      </p:sp>
    </p:spTree>
    <p:extLst>
      <p:ext uri="{BB962C8B-B14F-4D97-AF65-F5344CB8AC3E}">
        <p14:creationId xmlns:p14="http://schemas.microsoft.com/office/powerpoint/2010/main" val="4059497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949484-0C6F-4721-AF08-AC2F0DD94262}" type="slidenum">
              <a:rPr lang="en-US" smtClean="0"/>
              <a:t>8</a:t>
            </a:fld>
            <a:endParaRPr lang="en-US"/>
          </a:p>
        </p:txBody>
      </p:sp>
    </p:spTree>
    <p:extLst>
      <p:ext uri="{BB962C8B-B14F-4D97-AF65-F5344CB8AC3E}">
        <p14:creationId xmlns:p14="http://schemas.microsoft.com/office/powerpoint/2010/main" val="459863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949484-0C6F-4721-AF08-AC2F0DD94262}" type="slidenum">
              <a:rPr lang="en-US" smtClean="0"/>
              <a:t>10</a:t>
            </a:fld>
            <a:endParaRPr lang="en-US"/>
          </a:p>
        </p:txBody>
      </p:sp>
    </p:spTree>
    <p:extLst>
      <p:ext uri="{BB962C8B-B14F-4D97-AF65-F5344CB8AC3E}">
        <p14:creationId xmlns:p14="http://schemas.microsoft.com/office/powerpoint/2010/main" val="1101130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949484-0C6F-4721-AF08-AC2F0DD94262}" type="slidenum">
              <a:rPr lang="en-US" smtClean="0"/>
              <a:t>11</a:t>
            </a:fld>
            <a:endParaRPr lang="en-US"/>
          </a:p>
        </p:txBody>
      </p:sp>
    </p:spTree>
    <p:extLst>
      <p:ext uri="{BB962C8B-B14F-4D97-AF65-F5344CB8AC3E}">
        <p14:creationId xmlns:p14="http://schemas.microsoft.com/office/powerpoint/2010/main" val="3720989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17821-56F3-4B2B-925A-8D1151C67D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927A2F-E12F-4C7D-A652-524B9975EB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4192F3-EB6B-451F-BD3C-0D0B69B0F516}"/>
              </a:ext>
            </a:extLst>
          </p:cNvPr>
          <p:cNvSpPr>
            <a:spLocks noGrp="1"/>
          </p:cNvSpPr>
          <p:nvPr>
            <p:ph type="dt" sz="half" idx="10"/>
          </p:nvPr>
        </p:nvSpPr>
        <p:spPr/>
        <p:txBody>
          <a:bodyPr/>
          <a:lstStyle/>
          <a:p>
            <a:fld id="{68A4E7D2-87B3-4597-9B6B-8B3E319DA3B8}" type="datetimeFigureOut">
              <a:rPr lang="en-US" smtClean="0"/>
              <a:t>3/5/2021</a:t>
            </a:fld>
            <a:endParaRPr lang="en-US"/>
          </a:p>
        </p:txBody>
      </p:sp>
      <p:sp>
        <p:nvSpPr>
          <p:cNvPr id="5" name="Footer Placeholder 4">
            <a:extLst>
              <a:ext uri="{FF2B5EF4-FFF2-40B4-BE49-F238E27FC236}">
                <a16:creationId xmlns:a16="http://schemas.microsoft.com/office/drawing/2014/main" id="{7161C9A9-8530-44D6-A640-E2334AC15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4871B8-C373-4ECE-B44F-960383D41964}"/>
              </a:ext>
            </a:extLst>
          </p:cNvPr>
          <p:cNvSpPr>
            <a:spLocks noGrp="1"/>
          </p:cNvSpPr>
          <p:nvPr>
            <p:ph type="sldNum" sz="quarter" idx="12"/>
          </p:nvPr>
        </p:nvSpPr>
        <p:spPr/>
        <p:txBody>
          <a:bodyPr/>
          <a:lstStyle/>
          <a:p>
            <a:fld id="{C0DCD677-71ED-4864-82AA-84F65E05B7C6}" type="slidenum">
              <a:rPr lang="en-US" smtClean="0"/>
              <a:t>‹#›</a:t>
            </a:fld>
            <a:endParaRPr lang="en-US"/>
          </a:p>
        </p:txBody>
      </p:sp>
    </p:spTree>
    <p:extLst>
      <p:ext uri="{BB962C8B-B14F-4D97-AF65-F5344CB8AC3E}">
        <p14:creationId xmlns:p14="http://schemas.microsoft.com/office/powerpoint/2010/main" val="231670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94B3B-2940-4708-B0BC-5F4A715BC8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1E6FF0-0E10-479F-AFC1-DCF3A72599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A6D7C-802B-4672-98DA-7DD2B1557B32}"/>
              </a:ext>
            </a:extLst>
          </p:cNvPr>
          <p:cNvSpPr>
            <a:spLocks noGrp="1"/>
          </p:cNvSpPr>
          <p:nvPr>
            <p:ph type="dt" sz="half" idx="10"/>
          </p:nvPr>
        </p:nvSpPr>
        <p:spPr/>
        <p:txBody>
          <a:bodyPr/>
          <a:lstStyle/>
          <a:p>
            <a:fld id="{68A4E7D2-87B3-4597-9B6B-8B3E319DA3B8}" type="datetimeFigureOut">
              <a:rPr lang="en-US" smtClean="0"/>
              <a:t>3/5/2021</a:t>
            </a:fld>
            <a:endParaRPr lang="en-US"/>
          </a:p>
        </p:txBody>
      </p:sp>
      <p:sp>
        <p:nvSpPr>
          <p:cNvPr id="5" name="Footer Placeholder 4">
            <a:extLst>
              <a:ext uri="{FF2B5EF4-FFF2-40B4-BE49-F238E27FC236}">
                <a16:creationId xmlns:a16="http://schemas.microsoft.com/office/drawing/2014/main" id="{CEB44291-E78A-48B9-BEDD-008410FB4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32F93D-8D4C-4328-A258-18343E4C0F7F}"/>
              </a:ext>
            </a:extLst>
          </p:cNvPr>
          <p:cNvSpPr>
            <a:spLocks noGrp="1"/>
          </p:cNvSpPr>
          <p:nvPr>
            <p:ph type="sldNum" sz="quarter" idx="12"/>
          </p:nvPr>
        </p:nvSpPr>
        <p:spPr/>
        <p:txBody>
          <a:bodyPr/>
          <a:lstStyle/>
          <a:p>
            <a:fld id="{C0DCD677-71ED-4864-82AA-84F65E05B7C6}" type="slidenum">
              <a:rPr lang="en-US" smtClean="0"/>
              <a:t>‹#›</a:t>
            </a:fld>
            <a:endParaRPr lang="en-US"/>
          </a:p>
        </p:txBody>
      </p:sp>
    </p:spTree>
    <p:extLst>
      <p:ext uri="{BB962C8B-B14F-4D97-AF65-F5344CB8AC3E}">
        <p14:creationId xmlns:p14="http://schemas.microsoft.com/office/powerpoint/2010/main" val="2998406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7EEE4C-EA41-44E0-8562-8223F9941B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96849E-E8D1-4FB5-B9CE-24D2F77082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E7CD0-0410-4A76-98A1-05EFAD39AB6B}"/>
              </a:ext>
            </a:extLst>
          </p:cNvPr>
          <p:cNvSpPr>
            <a:spLocks noGrp="1"/>
          </p:cNvSpPr>
          <p:nvPr>
            <p:ph type="dt" sz="half" idx="10"/>
          </p:nvPr>
        </p:nvSpPr>
        <p:spPr/>
        <p:txBody>
          <a:bodyPr/>
          <a:lstStyle/>
          <a:p>
            <a:fld id="{68A4E7D2-87B3-4597-9B6B-8B3E319DA3B8}" type="datetimeFigureOut">
              <a:rPr lang="en-US" smtClean="0"/>
              <a:t>3/5/2021</a:t>
            </a:fld>
            <a:endParaRPr lang="en-US"/>
          </a:p>
        </p:txBody>
      </p:sp>
      <p:sp>
        <p:nvSpPr>
          <p:cNvPr id="5" name="Footer Placeholder 4">
            <a:extLst>
              <a:ext uri="{FF2B5EF4-FFF2-40B4-BE49-F238E27FC236}">
                <a16:creationId xmlns:a16="http://schemas.microsoft.com/office/drawing/2014/main" id="{D9FADBE7-71B1-4FDC-A5E0-EAF841CA71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3BD06-AA8B-41B6-A8D9-82B25E70803E}"/>
              </a:ext>
            </a:extLst>
          </p:cNvPr>
          <p:cNvSpPr>
            <a:spLocks noGrp="1"/>
          </p:cNvSpPr>
          <p:nvPr>
            <p:ph type="sldNum" sz="quarter" idx="12"/>
          </p:nvPr>
        </p:nvSpPr>
        <p:spPr/>
        <p:txBody>
          <a:bodyPr/>
          <a:lstStyle/>
          <a:p>
            <a:fld id="{C0DCD677-71ED-4864-82AA-84F65E05B7C6}" type="slidenum">
              <a:rPr lang="en-US" smtClean="0"/>
              <a:t>‹#›</a:t>
            </a:fld>
            <a:endParaRPr lang="en-US"/>
          </a:p>
        </p:txBody>
      </p:sp>
    </p:spTree>
    <p:extLst>
      <p:ext uri="{BB962C8B-B14F-4D97-AF65-F5344CB8AC3E}">
        <p14:creationId xmlns:p14="http://schemas.microsoft.com/office/powerpoint/2010/main" val="282509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825F3-8C9C-4BA9-A026-63544C738B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EBF840-B150-42CA-BC97-317FB46F6B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F24A8-677A-4700-84B3-8B5068C6FA38}"/>
              </a:ext>
            </a:extLst>
          </p:cNvPr>
          <p:cNvSpPr>
            <a:spLocks noGrp="1"/>
          </p:cNvSpPr>
          <p:nvPr>
            <p:ph type="dt" sz="half" idx="10"/>
          </p:nvPr>
        </p:nvSpPr>
        <p:spPr/>
        <p:txBody>
          <a:bodyPr/>
          <a:lstStyle/>
          <a:p>
            <a:fld id="{68A4E7D2-87B3-4597-9B6B-8B3E319DA3B8}" type="datetimeFigureOut">
              <a:rPr lang="en-US" smtClean="0"/>
              <a:t>3/5/2021</a:t>
            </a:fld>
            <a:endParaRPr lang="en-US"/>
          </a:p>
        </p:txBody>
      </p:sp>
      <p:sp>
        <p:nvSpPr>
          <p:cNvPr id="5" name="Footer Placeholder 4">
            <a:extLst>
              <a:ext uri="{FF2B5EF4-FFF2-40B4-BE49-F238E27FC236}">
                <a16:creationId xmlns:a16="http://schemas.microsoft.com/office/drawing/2014/main" id="{90D07CDA-36CC-4139-AAED-31D96F67FA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0F1F38-8A67-4914-BD7D-8715B714C417}"/>
              </a:ext>
            </a:extLst>
          </p:cNvPr>
          <p:cNvSpPr>
            <a:spLocks noGrp="1"/>
          </p:cNvSpPr>
          <p:nvPr>
            <p:ph type="sldNum" sz="quarter" idx="12"/>
          </p:nvPr>
        </p:nvSpPr>
        <p:spPr/>
        <p:txBody>
          <a:bodyPr/>
          <a:lstStyle/>
          <a:p>
            <a:fld id="{C0DCD677-71ED-4864-82AA-84F65E05B7C6}" type="slidenum">
              <a:rPr lang="en-US" smtClean="0"/>
              <a:t>‹#›</a:t>
            </a:fld>
            <a:endParaRPr lang="en-US"/>
          </a:p>
        </p:txBody>
      </p:sp>
    </p:spTree>
    <p:extLst>
      <p:ext uri="{BB962C8B-B14F-4D97-AF65-F5344CB8AC3E}">
        <p14:creationId xmlns:p14="http://schemas.microsoft.com/office/powerpoint/2010/main" val="61227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3124C-26DB-47FF-8C3A-0321840E7E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11666A-ABB6-4075-BE9B-99248F2B9D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B1093A-12CD-45D2-8DC4-BF7050E0A994}"/>
              </a:ext>
            </a:extLst>
          </p:cNvPr>
          <p:cNvSpPr>
            <a:spLocks noGrp="1"/>
          </p:cNvSpPr>
          <p:nvPr>
            <p:ph type="dt" sz="half" idx="10"/>
          </p:nvPr>
        </p:nvSpPr>
        <p:spPr/>
        <p:txBody>
          <a:bodyPr/>
          <a:lstStyle/>
          <a:p>
            <a:fld id="{68A4E7D2-87B3-4597-9B6B-8B3E319DA3B8}" type="datetimeFigureOut">
              <a:rPr lang="en-US" smtClean="0"/>
              <a:t>3/5/2021</a:t>
            </a:fld>
            <a:endParaRPr lang="en-US"/>
          </a:p>
        </p:txBody>
      </p:sp>
      <p:sp>
        <p:nvSpPr>
          <p:cNvPr id="5" name="Footer Placeholder 4">
            <a:extLst>
              <a:ext uri="{FF2B5EF4-FFF2-40B4-BE49-F238E27FC236}">
                <a16:creationId xmlns:a16="http://schemas.microsoft.com/office/drawing/2014/main" id="{32CA1448-66B2-443C-9A18-8D7877A48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0CDB7-35F6-4848-966B-2CB0C2FBEB12}"/>
              </a:ext>
            </a:extLst>
          </p:cNvPr>
          <p:cNvSpPr>
            <a:spLocks noGrp="1"/>
          </p:cNvSpPr>
          <p:nvPr>
            <p:ph type="sldNum" sz="quarter" idx="12"/>
          </p:nvPr>
        </p:nvSpPr>
        <p:spPr/>
        <p:txBody>
          <a:bodyPr/>
          <a:lstStyle/>
          <a:p>
            <a:fld id="{C0DCD677-71ED-4864-82AA-84F65E05B7C6}" type="slidenum">
              <a:rPr lang="en-US" smtClean="0"/>
              <a:t>‹#›</a:t>
            </a:fld>
            <a:endParaRPr lang="en-US"/>
          </a:p>
        </p:txBody>
      </p:sp>
    </p:spTree>
    <p:extLst>
      <p:ext uri="{BB962C8B-B14F-4D97-AF65-F5344CB8AC3E}">
        <p14:creationId xmlns:p14="http://schemas.microsoft.com/office/powerpoint/2010/main" val="400570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7774-FE78-4A17-AFFF-35ABB5C415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5B055E-4694-4A68-A40A-7EA39D335C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D96535-A4B2-42B1-B7BD-8AD7D7A39C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C92446-2A97-4187-AE0B-C9005565A9F9}"/>
              </a:ext>
            </a:extLst>
          </p:cNvPr>
          <p:cNvSpPr>
            <a:spLocks noGrp="1"/>
          </p:cNvSpPr>
          <p:nvPr>
            <p:ph type="dt" sz="half" idx="10"/>
          </p:nvPr>
        </p:nvSpPr>
        <p:spPr/>
        <p:txBody>
          <a:bodyPr/>
          <a:lstStyle/>
          <a:p>
            <a:fld id="{68A4E7D2-87B3-4597-9B6B-8B3E319DA3B8}" type="datetimeFigureOut">
              <a:rPr lang="en-US" smtClean="0"/>
              <a:t>3/5/2021</a:t>
            </a:fld>
            <a:endParaRPr lang="en-US"/>
          </a:p>
        </p:txBody>
      </p:sp>
      <p:sp>
        <p:nvSpPr>
          <p:cNvPr id="6" name="Footer Placeholder 5">
            <a:extLst>
              <a:ext uri="{FF2B5EF4-FFF2-40B4-BE49-F238E27FC236}">
                <a16:creationId xmlns:a16="http://schemas.microsoft.com/office/drawing/2014/main" id="{8C9B8F58-78D6-4654-A738-73A04DC6CB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D22E2A-DF3C-4884-9C91-EB7837572716}"/>
              </a:ext>
            </a:extLst>
          </p:cNvPr>
          <p:cNvSpPr>
            <a:spLocks noGrp="1"/>
          </p:cNvSpPr>
          <p:nvPr>
            <p:ph type="sldNum" sz="quarter" idx="12"/>
          </p:nvPr>
        </p:nvSpPr>
        <p:spPr/>
        <p:txBody>
          <a:bodyPr/>
          <a:lstStyle/>
          <a:p>
            <a:fld id="{C0DCD677-71ED-4864-82AA-84F65E05B7C6}" type="slidenum">
              <a:rPr lang="en-US" smtClean="0"/>
              <a:t>‹#›</a:t>
            </a:fld>
            <a:endParaRPr lang="en-US"/>
          </a:p>
        </p:txBody>
      </p:sp>
    </p:spTree>
    <p:extLst>
      <p:ext uri="{BB962C8B-B14F-4D97-AF65-F5344CB8AC3E}">
        <p14:creationId xmlns:p14="http://schemas.microsoft.com/office/powerpoint/2010/main" val="412128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10A4-8EDF-473E-BE96-4D7EAED90C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239B29-1C49-4F51-98B5-3B6BD9C048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D0761C-29BE-4CB6-8EB5-A804161524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765BE9-4E47-46E0-9E98-0EAA1283FE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720AD5-378E-44B0-91CC-76201E2FEF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C2FF57-4961-42AC-9E4E-123C1CFFF06C}"/>
              </a:ext>
            </a:extLst>
          </p:cNvPr>
          <p:cNvSpPr>
            <a:spLocks noGrp="1"/>
          </p:cNvSpPr>
          <p:nvPr>
            <p:ph type="dt" sz="half" idx="10"/>
          </p:nvPr>
        </p:nvSpPr>
        <p:spPr/>
        <p:txBody>
          <a:bodyPr/>
          <a:lstStyle/>
          <a:p>
            <a:fld id="{68A4E7D2-87B3-4597-9B6B-8B3E319DA3B8}" type="datetimeFigureOut">
              <a:rPr lang="en-US" smtClean="0"/>
              <a:t>3/5/2021</a:t>
            </a:fld>
            <a:endParaRPr lang="en-US"/>
          </a:p>
        </p:txBody>
      </p:sp>
      <p:sp>
        <p:nvSpPr>
          <p:cNvPr id="8" name="Footer Placeholder 7">
            <a:extLst>
              <a:ext uri="{FF2B5EF4-FFF2-40B4-BE49-F238E27FC236}">
                <a16:creationId xmlns:a16="http://schemas.microsoft.com/office/drawing/2014/main" id="{6CF77BA4-2724-4555-9C1A-12B1FBAFCF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E04627-C13B-411A-BE19-7CE35B98887E}"/>
              </a:ext>
            </a:extLst>
          </p:cNvPr>
          <p:cNvSpPr>
            <a:spLocks noGrp="1"/>
          </p:cNvSpPr>
          <p:nvPr>
            <p:ph type="sldNum" sz="quarter" idx="12"/>
          </p:nvPr>
        </p:nvSpPr>
        <p:spPr/>
        <p:txBody>
          <a:bodyPr/>
          <a:lstStyle/>
          <a:p>
            <a:fld id="{C0DCD677-71ED-4864-82AA-84F65E05B7C6}" type="slidenum">
              <a:rPr lang="en-US" smtClean="0"/>
              <a:t>‹#›</a:t>
            </a:fld>
            <a:endParaRPr lang="en-US"/>
          </a:p>
        </p:txBody>
      </p:sp>
    </p:spTree>
    <p:extLst>
      <p:ext uri="{BB962C8B-B14F-4D97-AF65-F5344CB8AC3E}">
        <p14:creationId xmlns:p14="http://schemas.microsoft.com/office/powerpoint/2010/main" val="4061103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7B195-23BF-4F51-B327-F78A37769D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23A2A9-3552-46E0-B564-B7B29B2BE46D}"/>
              </a:ext>
            </a:extLst>
          </p:cNvPr>
          <p:cNvSpPr>
            <a:spLocks noGrp="1"/>
          </p:cNvSpPr>
          <p:nvPr>
            <p:ph type="dt" sz="half" idx="10"/>
          </p:nvPr>
        </p:nvSpPr>
        <p:spPr/>
        <p:txBody>
          <a:bodyPr/>
          <a:lstStyle/>
          <a:p>
            <a:fld id="{68A4E7D2-87B3-4597-9B6B-8B3E319DA3B8}" type="datetimeFigureOut">
              <a:rPr lang="en-US" smtClean="0"/>
              <a:t>3/5/2021</a:t>
            </a:fld>
            <a:endParaRPr lang="en-US"/>
          </a:p>
        </p:txBody>
      </p:sp>
      <p:sp>
        <p:nvSpPr>
          <p:cNvPr id="4" name="Footer Placeholder 3">
            <a:extLst>
              <a:ext uri="{FF2B5EF4-FFF2-40B4-BE49-F238E27FC236}">
                <a16:creationId xmlns:a16="http://schemas.microsoft.com/office/drawing/2014/main" id="{9B30ABCA-B4E6-42C2-ADB6-B3A5D46B93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BC5128-AD69-4BB3-B200-F78CC285D756}"/>
              </a:ext>
            </a:extLst>
          </p:cNvPr>
          <p:cNvSpPr>
            <a:spLocks noGrp="1"/>
          </p:cNvSpPr>
          <p:nvPr>
            <p:ph type="sldNum" sz="quarter" idx="12"/>
          </p:nvPr>
        </p:nvSpPr>
        <p:spPr/>
        <p:txBody>
          <a:bodyPr/>
          <a:lstStyle/>
          <a:p>
            <a:fld id="{C0DCD677-71ED-4864-82AA-84F65E05B7C6}" type="slidenum">
              <a:rPr lang="en-US" smtClean="0"/>
              <a:t>‹#›</a:t>
            </a:fld>
            <a:endParaRPr lang="en-US"/>
          </a:p>
        </p:txBody>
      </p:sp>
    </p:spTree>
    <p:extLst>
      <p:ext uri="{BB962C8B-B14F-4D97-AF65-F5344CB8AC3E}">
        <p14:creationId xmlns:p14="http://schemas.microsoft.com/office/powerpoint/2010/main" val="17308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045406-D20F-4D65-B90C-34182420D570}"/>
              </a:ext>
            </a:extLst>
          </p:cNvPr>
          <p:cNvSpPr>
            <a:spLocks noGrp="1"/>
          </p:cNvSpPr>
          <p:nvPr>
            <p:ph type="dt" sz="half" idx="10"/>
          </p:nvPr>
        </p:nvSpPr>
        <p:spPr/>
        <p:txBody>
          <a:bodyPr/>
          <a:lstStyle/>
          <a:p>
            <a:fld id="{68A4E7D2-87B3-4597-9B6B-8B3E319DA3B8}" type="datetimeFigureOut">
              <a:rPr lang="en-US" smtClean="0"/>
              <a:t>3/5/2021</a:t>
            </a:fld>
            <a:endParaRPr lang="en-US"/>
          </a:p>
        </p:txBody>
      </p:sp>
      <p:sp>
        <p:nvSpPr>
          <p:cNvPr id="3" name="Footer Placeholder 2">
            <a:extLst>
              <a:ext uri="{FF2B5EF4-FFF2-40B4-BE49-F238E27FC236}">
                <a16:creationId xmlns:a16="http://schemas.microsoft.com/office/drawing/2014/main" id="{C8152FC7-D26A-4FE3-A792-5009F23858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4731C0-5F82-465F-923F-4B1AC3A9FDC4}"/>
              </a:ext>
            </a:extLst>
          </p:cNvPr>
          <p:cNvSpPr>
            <a:spLocks noGrp="1"/>
          </p:cNvSpPr>
          <p:nvPr>
            <p:ph type="sldNum" sz="quarter" idx="12"/>
          </p:nvPr>
        </p:nvSpPr>
        <p:spPr/>
        <p:txBody>
          <a:bodyPr/>
          <a:lstStyle/>
          <a:p>
            <a:fld id="{C0DCD677-71ED-4864-82AA-84F65E05B7C6}" type="slidenum">
              <a:rPr lang="en-US" smtClean="0"/>
              <a:t>‹#›</a:t>
            </a:fld>
            <a:endParaRPr lang="en-US"/>
          </a:p>
        </p:txBody>
      </p:sp>
    </p:spTree>
    <p:extLst>
      <p:ext uri="{BB962C8B-B14F-4D97-AF65-F5344CB8AC3E}">
        <p14:creationId xmlns:p14="http://schemas.microsoft.com/office/powerpoint/2010/main" val="198668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4A8AD-87CB-4274-B9E0-699347B164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0AF303-81DF-45AC-A56A-0B59D51157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CF4714-7E56-4177-9F2A-DC8AA44DC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CB2C9-3054-4872-8A3F-14945A66F656}"/>
              </a:ext>
            </a:extLst>
          </p:cNvPr>
          <p:cNvSpPr>
            <a:spLocks noGrp="1"/>
          </p:cNvSpPr>
          <p:nvPr>
            <p:ph type="dt" sz="half" idx="10"/>
          </p:nvPr>
        </p:nvSpPr>
        <p:spPr/>
        <p:txBody>
          <a:bodyPr/>
          <a:lstStyle/>
          <a:p>
            <a:fld id="{68A4E7D2-87B3-4597-9B6B-8B3E319DA3B8}" type="datetimeFigureOut">
              <a:rPr lang="en-US" smtClean="0"/>
              <a:t>3/5/2021</a:t>
            </a:fld>
            <a:endParaRPr lang="en-US"/>
          </a:p>
        </p:txBody>
      </p:sp>
      <p:sp>
        <p:nvSpPr>
          <p:cNvPr id="6" name="Footer Placeholder 5">
            <a:extLst>
              <a:ext uri="{FF2B5EF4-FFF2-40B4-BE49-F238E27FC236}">
                <a16:creationId xmlns:a16="http://schemas.microsoft.com/office/drawing/2014/main" id="{C4DBCEAA-909A-41CC-B638-488D5D59E4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1882A8-7077-4226-8006-5976F1A2D17D}"/>
              </a:ext>
            </a:extLst>
          </p:cNvPr>
          <p:cNvSpPr>
            <a:spLocks noGrp="1"/>
          </p:cNvSpPr>
          <p:nvPr>
            <p:ph type="sldNum" sz="quarter" idx="12"/>
          </p:nvPr>
        </p:nvSpPr>
        <p:spPr/>
        <p:txBody>
          <a:bodyPr/>
          <a:lstStyle/>
          <a:p>
            <a:fld id="{C0DCD677-71ED-4864-82AA-84F65E05B7C6}" type="slidenum">
              <a:rPr lang="en-US" smtClean="0"/>
              <a:t>‹#›</a:t>
            </a:fld>
            <a:endParaRPr lang="en-US"/>
          </a:p>
        </p:txBody>
      </p:sp>
    </p:spTree>
    <p:extLst>
      <p:ext uri="{BB962C8B-B14F-4D97-AF65-F5344CB8AC3E}">
        <p14:creationId xmlns:p14="http://schemas.microsoft.com/office/powerpoint/2010/main" val="3468418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E496-9A52-4CAB-BD93-C5D7D669E7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443474-DC18-4BFC-A5AF-41A88909B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3B43B8-89F9-41F0-8E3E-38A923E84F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262501-F3F2-4C8F-9534-8C5B9EC8E95B}"/>
              </a:ext>
            </a:extLst>
          </p:cNvPr>
          <p:cNvSpPr>
            <a:spLocks noGrp="1"/>
          </p:cNvSpPr>
          <p:nvPr>
            <p:ph type="dt" sz="half" idx="10"/>
          </p:nvPr>
        </p:nvSpPr>
        <p:spPr/>
        <p:txBody>
          <a:bodyPr/>
          <a:lstStyle/>
          <a:p>
            <a:fld id="{68A4E7D2-87B3-4597-9B6B-8B3E319DA3B8}" type="datetimeFigureOut">
              <a:rPr lang="en-US" smtClean="0"/>
              <a:t>3/5/2021</a:t>
            </a:fld>
            <a:endParaRPr lang="en-US"/>
          </a:p>
        </p:txBody>
      </p:sp>
      <p:sp>
        <p:nvSpPr>
          <p:cNvPr id="6" name="Footer Placeholder 5">
            <a:extLst>
              <a:ext uri="{FF2B5EF4-FFF2-40B4-BE49-F238E27FC236}">
                <a16:creationId xmlns:a16="http://schemas.microsoft.com/office/drawing/2014/main" id="{06C234B1-7E05-4F73-AE8C-4FCA605525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E7BB76-B816-44C5-B93C-2771652B42CB}"/>
              </a:ext>
            </a:extLst>
          </p:cNvPr>
          <p:cNvSpPr>
            <a:spLocks noGrp="1"/>
          </p:cNvSpPr>
          <p:nvPr>
            <p:ph type="sldNum" sz="quarter" idx="12"/>
          </p:nvPr>
        </p:nvSpPr>
        <p:spPr/>
        <p:txBody>
          <a:bodyPr/>
          <a:lstStyle/>
          <a:p>
            <a:fld id="{C0DCD677-71ED-4864-82AA-84F65E05B7C6}" type="slidenum">
              <a:rPr lang="en-US" smtClean="0"/>
              <a:t>‹#›</a:t>
            </a:fld>
            <a:endParaRPr lang="en-US"/>
          </a:p>
        </p:txBody>
      </p:sp>
    </p:spTree>
    <p:extLst>
      <p:ext uri="{BB962C8B-B14F-4D97-AF65-F5344CB8AC3E}">
        <p14:creationId xmlns:p14="http://schemas.microsoft.com/office/powerpoint/2010/main" val="2231855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625183-0434-475A-B0C1-BA32EC0213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EB11F3-2B27-4B9A-B25B-55EACFAD6E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2CF6D8-FBF5-4311-988A-B5FA41A774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4E7D2-87B3-4597-9B6B-8B3E319DA3B8}" type="datetimeFigureOut">
              <a:rPr lang="en-US" smtClean="0"/>
              <a:t>3/5/2021</a:t>
            </a:fld>
            <a:endParaRPr lang="en-US"/>
          </a:p>
        </p:txBody>
      </p:sp>
      <p:sp>
        <p:nvSpPr>
          <p:cNvPr id="5" name="Footer Placeholder 4">
            <a:extLst>
              <a:ext uri="{FF2B5EF4-FFF2-40B4-BE49-F238E27FC236}">
                <a16:creationId xmlns:a16="http://schemas.microsoft.com/office/drawing/2014/main" id="{29016368-4088-4926-A355-A61F110713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58A8A7-37A3-4675-A3B0-B412D16056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DCD677-71ED-4864-82AA-84F65E05B7C6}" type="slidenum">
              <a:rPr lang="en-US" smtClean="0"/>
              <a:t>‹#›</a:t>
            </a:fld>
            <a:endParaRPr lang="en-US"/>
          </a:p>
        </p:txBody>
      </p:sp>
    </p:spTree>
    <p:extLst>
      <p:ext uri="{BB962C8B-B14F-4D97-AF65-F5344CB8AC3E}">
        <p14:creationId xmlns:p14="http://schemas.microsoft.com/office/powerpoint/2010/main" val="4290529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0000"/>
          </a:schemeClr>
        </a:solidFill>
        <a:effectLst/>
      </p:bgPr>
    </p:bg>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5AECF2CB-0821-7B4A-9F62-12F67935A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grpSp>
        <p:nvGrpSpPr>
          <p:cNvPr id="5" name="Group 4">
            <a:extLst>
              <a:ext uri="{FF2B5EF4-FFF2-40B4-BE49-F238E27FC236}">
                <a16:creationId xmlns:a16="http://schemas.microsoft.com/office/drawing/2014/main" id="{C042B069-D6B8-1240-A532-5ABD5EB8B01A}"/>
              </a:ext>
            </a:extLst>
          </p:cNvPr>
          <p:cNvGrpSpPr/>
          <p:nvPr/>
        </p:nvGrpSpPr>
        <p:grpSpPr>
          <a:xfrm>
            <a:off x="4205505" y="5936830"/>
            <a:ext cx="3780990" cy="589957"/>
            <a:chOff x="3996665" y="5837220"/>
            <a:chExt cx="4419381" cy="689567"/>
          </a:xfrm>
        </p:grpSpPr>
        <p:pic>
          <p:nvPicPr>
            <p:cNvPr id="20" name="Picture 19">
              <a:extLst>
                <a:ext uri="{FF2B5EF4-FFF2-40B4-BE49-F238E27FC236}">
                  <a16:creationId xmlns:a16="http://schemas.microsoft.com/office/drawing/2014/main" id="{F5D883C4-4941-A343-8502-0D4EC6C3B2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6479" y="5837220"/>
              <a:ext cx="689567" cy="689567"/>
            </a:xfrm>
            <a:prstGeom prst="rect">
              <a:avLst/>
            </a:prstGeom>
          </p:spPr>
        </p:pic>
        <p:pic>
          <p:nvPicPr>
            <p:cNvPr id="22" name="Picture 21">
              <a:extLst>
                <a:ext uri="{FF2B5EF4-FFF2-40B4-BE49-F238E27FC236}">
                  <a16:creationId xmlns:a16="http://schemas.microsoft.com/office/drawing/2014/main" id="{87C1BB7F-AA6F-344B-80A9-B2E9F3816E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6665" y="5878511"/>
              <a:ext cx="1970035" cy="606984"/>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DFF234F0-11B4-B14D-A3F0-A4C1434AA4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8872" y="5935837"/>
              <a:ext cx="1152960" cy="394049"/>
            </a:xfrm>
            <a:prstGeom prst="rect">
              <a:avLst/>
            </a:prstGeom>
          </p:spPr>
        </p:pic>
      </p:grpSp>
    </p:spTree>
    <p:extLst>
      <p:ext uri="{BB962C8B-B14F-4D97-AF65-F5344CB8AC3E}">
        <p14:creationId xmlns:p14="http://schemas.microsoft.com/office/powerpoint/2010/main" val="39078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0000"/>
          </a:schemeClr>
        </a:solidFill>
        <a:effectLst/>
      </p:bgPr>
    </p:bg>
    <p:spTree>
      <p:nvGrpSpPr>
        <p:cNvPr id="1" name=""/>
        <p:cNvGrpSpPr/>
        <p:nvPr/>
      </p:nvGrpSpPr>
      <p:grpSpPr>
        <a:xfrm>
          <a:off x="0" y="0"/>
          <a:ext cx="0" cy="0"/>
          <a:chOff x="0" y="0"/>
          <a:chExt cx="0" cy="0"/>
        </a:xfrm>
      </p:grpSpPr>
      <p:pic>
        <p:nvPicPr>
          <p:cNvPr id="12" name="Picture 11" descr="Chart, bar chart&#10;&#10;Description automatically generated">
            <a:extLst>
              <a:ext uri="{FF2B5EF4-FFF2-40B4-BE49-F238E27FC236}">
                <a16:creationId xmlns:a16="http://schemas.microsoft.com/office/drawing/2014/main" id="{465FC39A-190A-E945-94DF-8CC6FF8A42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pic>
        <p:nvPicPr>
          <p:cNvPr id="14" name="Picture 13" descr="Chart&#10;&#10;Description automatically generated">
            <a:extLst>
              <a:ext uri="{FF2B5EF4-FFF2-40B4-BE49-F238E27FC236}">
                <a16:creationId xmlns:a16="http://schemas.microsoft.com/office/drawing/2014/main" id="{D83B30AE-F8EF-F44B-9797-FEF83FAA69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E2EA2EAA-1AFA-4E2A-9BD7-10D067A0594D}"/>
              </a:ext>
            </a:extLst>
          </p:cNvPr>
          <p:cNvSpPr>
            <a:spLocks noGrp="1"/>
          </p:cNvSpPr>
          <p:nvPr>
            <p:ph type="title"/>
          </p:nvPr>
        </p:nvSpPr>
        <p:spPr>
          <a:xfrm>
            <a:off x="786383" y="457200"/>
            <a:ext cx="10879591" cy="2018464"/>
          </a:xfrm>
        </p:spPr>
        <p:txBody>
          <a:bodyPr lIns="0" tIns="0" rIns="0" bIns="0" anchor="t" anchorCtr="0">
            <a:noAutofit/>
          </a:bodyPr>
          <a:lstStyle/>
          <a:p>
            <a:pPr>
              <a:lnSpc>
                <a:spcPct val="80000"/>
              </a:lnSpc>
            </a:pPr>
            <a:r>
              <a:rPr lang="en-US" sz="5000" b="1" dirty="0">
                <a:solidFill>
                  <a:schemeClr val="tx2"/>
                </a:solidFill>
                <a:latin typeface="+mn-lt"/>
              </a:rPr>
              <a:t>Youth report concerns with waiting </a:t>
            </a:r>
            <a:br>
              <a:rPr lang="en-US" sz="5000" b="1" dirty="0">
                <a:solidFill>
                  <a:schemeClr val="tx2"/>
                </a:solidFill>
                <a:latin typeface="+mn-lt"/>
              </a:rPr>
            </a:br>
            <a:r>
              <a:rPr lang="en-US" sz="5000" b="1" dirty="0">
                <a:solidFill>
                  <a:schemeClr val="tx2"/>
                </a:solidFill>
                <a:latin typeface="+mn-lt"/>
              </a:rPr>
              <a:t>time and other factors when seeking family planning care</a:t>
            </a:r>
          </a:p>
        </p:txBody>
      </p:sp>
    </p:spTree>
    <p:extLst>
      <p:ext uri="{BB962C8B-B14F-4D97-AF65-F5344CB8AC3E}">
        <p14:creationId xmlns:p14="http://schemas.microsoft.com/office/powerpoint/2010/main" val="275349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8EB6300-F6FD-C94A-BA20-44FA464DDA2F}"/>
              </a:ext>
            </a:extLst>
          </p:cNvPr>
          <p:cNvCxnSpPr>
            <a:cxnSpLocks/>
          </p:cNvCxnSpPr>
          <p:nvPr/>
        </p:nvCxnSpPr>
        <p:spPr>
          <a:xfrm>
            <a:off x="0" y="4423346"/>
            <a:ext cx="932855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graphical user interface&#10;&#10;Description automatically generated">
            <a:extLst>
              <a:ext uri="{FF2B5EF4-FFF2-40B4-BE49-F238E27FC236}">
                <a16:creationId xmlns:a16="http://schemas.microsoft.com/office/drawing/2014/main" id="{C162D944-61BD-4242-AC5A-F0719E158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pic>
        <p:nvPicPr>
          <p:cNvPr id="6" name="Picture 5" descr="Graphical user interface&#10;&#10;Description automatically generated with low confidence">
            <a:extLst>
              <a:ext uri="{FF2B5EF4-FFF2-40B4-BE49-F238E27FC236}">
                <a16:creationId xmlns:a16="http://schemas.microsoft.com/office/drawing/2014/main" id="{1718C011-2AB9-CC4D-8F2B-7BDF1796D7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pic>
        <p:nvPicPr>
          <p:cNvPr id="4" name="Picture 3" descr="Graphical user interface&#10;&#10;Description automatically generated">
            <a:extLst>
              <a:ext uri="{FF2B5EF4-FFF2-40B4-BE49-F238E27FC236}">
                <a16:creationId xmlns:a16="http://schemas.microsoft.com/office/drawing/2014/main" id="{2A9014B8-B904-AC4F-87D3-BAD71D69A3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grpSp>
        <p:nvGrpSpPr>
          <p:cNvPr id="43" name="3">
            <a:extLst>
              <a:ext uri="{FF2B5EF4-FFF2-40B4-BE49-F238E27FC236}">
                <a16:creationId xmlns:a16="http://schemas.microsoft.com/office/drawing/2014/main" id="{631A19D8-3651-E747-895E-6364D15250D8}"/>
              </a:ext>
            </a:extLst>
          </p:cNvPr>
          <p:cNvGrpSpPr/>
          <p:nvPr/>
        </p:nvGrpSpPr>
        <p:grpSpPr>
          <a:xfrm>
            <a:off x="2422241" y="2934936"/>
            <a:ext cx="3022170" cy="1642424"/>
            <a:chOff x="2510729" y="3200400"/>
            <a:chExt cx="3022170" cy="1642424"/>
          </a:xfrm>
        </p:grpSpPr>
        <p:sp>
          <p:nvSpPr>
            <p:cNvPr id="32" name="dot 3">
              <a:extLst>
                <a:ext uri="{FF2B5EF4-FFF2-40B4-BE49-F238E27FC236}">
                  <a16:creationId xmlns:a16="http://schemas.microsoft.com/office/drawing/2014/main" id="{6F651C8F-2A1D-3B46-8CAD-A73EE1FAABEB}"/>
                </a:ext>
              </a:extLst>
            </p:cNvPr>
            <p:cNvSpPr/>
            <p:nvPr/>
          </p:nvSpPr>
          <p:spPr>
            <a:xfrm>
              <a:off x="3860009" y="4553005"/>
              <a:ext cx="289819" cy="2898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tep 3">
              <a:extLst>
                <a:ext uri="{FF2B5EF4-FFF2-40B4-BE49-F238E27FC236}">
                  <a16:creationId xmlns:a16="http://schemas.microsoft.com/office/drawing/2014/main" id="{A3F65E31-3580-C040-9A65-E5786C3F0466}"/>
                </a:ext>
              </a:extLst>
            </p:cNvPr>
            <p:cNvSpPr/>
            <p:nvPr/>
          </p:nvSpPr>
          <p:spPr>
            <a:xfrm>
              <a:off x="2510729" y="3200400"/>
              <a:ext cx="3022170" cy="1200329"/>
            </a:xfrm>
            <a:prstGeom prst="rect">
              <a:avLst/>
            </a:prstGeom>
          </p:spPr>
          <p:txBody>
            <a:bodyPr wrap="square">
              <a:spAutoFit/>
            </a:bodyPr>
            <a:lstStyle/>
            <a:p>
              <a:pPr algn="ctr"/>
              <a:r>
                <a:rPr lang="en-US" dirty="0">
                  <a:solidFill>
                    <a:schemeClr val="tx1">
                      <a:lumMod val="85000"/>
                      <a:lumOff val="15000"/>
                    </a:schemeClr>
                  </a:solidFill>
                </a:rPr>
                <a:t>Her provider recommends the injectable because she is young and because other methods are out of stock. </a:t>
              </a:r>
            </a:p>
          </p:txBody>
        </p:sp>
      </p:grpSp>
      <p:grpSp>
        <p:nvGrpSpPr>
          <p:cNvPr id="47" name="2">
            <a:extLst>
              <a:ext uri="{FF2B5EF4-FFF2-40B4-BE49-F238E27FC236}">
                <a16:creationId xmlns:a16="http://schemas.microsoft.com/office/drawing/2014/main" id="{376B9F1A-F68D-074E-AB33-D8508061166B}"/>
              </a:ext>
            </a:extLst>
          </p:cNvPr>
          <p:cNvGrpSpPr/>
          <p:nvPr/>
        </p:nvGrpSpPr>
        <p:grpSpPr>
          <a:xfrm>
            <a:off x="1193304" y="4287541"/>
            <a:ext cx="2979627" cy="1932550"/>
            <a:chOff x="1281792" y="4553005"/>
            <a:chExt cx="2979627" cy="1932550"/>
          </a:xfrm>
        </p:grpSpPr>
        <p:sp>
          <p:nvSpPr>
            <p:cNvPr id="33" name="dot 2">
              <a:extLst>
                <a:ext uri="{FF2B5EF4-FFF2-40B4-BE49-F238E27FC236}">
                  <a16:creationId xmlns:a16="http://schemas.microsoft.com/office/drawing/2014/main" id="{E1F7478C-5D5E-DD4F-9F1B-564012F7945F}"/>
                </a:ext>
              </a:extLst>
            </p:cNvPr>
            <p:cNvSpPr/>
            <p:nvPr/>
          </p:nvSpPr>
          <p:spPr>
            <a:xfrm>
              <a:off x="2620325" y="4553005"/>
              <a:ext cx="289819" cy="2898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tep 2">
              <a:extLst>
                <a:ext uri="{FF2B5EF4-FFF2-40B4-BE49-F238E27FC236}">
                  <a16:creationId xmlns:a16="http://schemas.microsoft.com/office/drawing/2014/main" id="{579F5FE9-B506-CE49-9411-96EE085AC5D0}"/>
                </a:ext>
              </a:extLst>
            </p:cNvPr>
            <p:cNvSpPr/>
            <p:nvPr/>
          </p:nvSpPr>
          <p:spPr>
            <a:xfrm>
              <a:off x="1281792" y="5008227"/>
              <a:ext cx="2979627" cy="1477328"/>
            </a:xfrm>
            <a:prstGeom prst="rect">
              <a:avLst/>
            </a:prstGeom>
          </p:spPr>
          <p:txBody>
            <a:bodyPr wrap="square" anchor="b" anchorCtr="0">
              <a:spAutoFit/>
            </a:bodyPr>
            <a:lstStyle/>
            <a:p>
              <a:pPr algn="ctr"/>
              <a:r>
                <a:rPr lang="en-US" dirty="0">
                  <a:solidFill>
                    <a:schemeClr val="tx1">
                      <a:lumMod val="85000"/>
                      <a:lumOff val="15000"/>
                    </a:schemeClr>
                  </a:solidFill>
                </a:rPr>
                <a:t>She must wait a long time to see a provider. She is worried that friends, neighbors, or family members will see her in the waiting room.</a:t>
              </a:r>
            </a:p>
          </p:txBody>
        </p:sp>
      </p:grpSp>
      <p:sp>
        <p:nvSpPr>
          <p:cNvPr id="12" name="Title 1">
            <a:extLst>
              <a:ext uri="{FF2B5EF4-FFF2-40B4-BE49-F238E27FC236}">
                <a16:creationId xmlns:a16="http://schemas.microsoft.com/office/drawing/2014/main" id="{872A9A4D-F800-7248-9CF9-AF312CC104EC}"/>
              </a:ext>
            </a:extLst>
          </p:cNvPr>
          <p:cNvSpPr txBox="1">
            <a:spLocks/>
          </p:cNvSpPr>
          <p:nvPr/>
        </p:nvSpPr>
        <p:spPr>
          <a:xfrm>
            <a:off x="786383" y="731520"/>
            <a:ext cx="7171368" cy="136482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5000" b="1" dirty="0">
                <a:solidFill>
                  <a:schemeClr val="accent2"/>
                </a:solidFill>
                <a:latin typeface="Calibri" panose="020F0502020204030204" pitchFamily="34" charset="0"/>
                <a:cs typeface="Calibri" panose="020F0502020204030204" pitchFamily="34" charset="0"/>
              </a:rPr>
              <a:t>Barriers to contraceptive continuation among youth</a:t>
            </a:r>
          </a:p>
        </p:txBody>
      </p:sp>
      <p:grpSp>
        <p:nvGrpSpPr>
          <p:cNvPr id="41" name="1">
            <a:extLst>
              <a:ext uri="{FF2B5EF4-FFF2-40B4-BE49-F238E27FC236}">
                <a16:creationId xmlns:a16="http://schemas.microsoft.com/office/drawing/2014/main" id="{BF9E8430-7D8E-F141-A772-5CC044502C32}"/>
              </a:ext>
            </a:extLst>
          </p:cNvPr>
          <p:cNvGrpSpPr/>
          <p:nvPr/>
        </p:nvGrpSpPr>
        <p:grpSpPr>
          <a:xfrm>
            <a:off x="478494" y="2934936"/>
            <a:ext cx="1990241" cy="1642424"/>
            <a:chOff x="566982" y="3200400"/>
            <a:chExt cx="1990241" cy="1642424"/>
          </a:xfrm>
        </p:grpSpPr>
        <p:sp>
          <p:nvSpPr>
            <p:cNvPr id="11" name="dot 1">
              <a:extLst>
                <a:ext uri="{FF2B5EF4-FFF2-40B4-BE49-F238E27FC236}">
                  <a16:creationId xmlns:a16="http://schemas.microsoft.com/office/drawing/2014/main" id="{C597E4D5-E787-0344-8EA8-0EE612CC6657}"/>
                </a:ext>
              </a:extLst>
            </p:cNvPr>
            <p:cNvSpPr/>
            <p:nvPr/>
          </p:nvSpPr>
          <p:spPr>
            <a:xfrm>
              <a:off x="1380641" y="4553005"/>
              <a:ext cx="289819" cy="2898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ep 1">
              <a:extLst>
                <a:ext uri="{FF2B5EF4-FFF2-40B4-BE49-F238E27FC236}">
                  <a16:creationId xmlns:a16="http://schemas.microsoft.com/office/drawing/2014/main" id="{42FC157D-53D2-0E46-A3E9-E5DE3AAD5CFD}"/>
                </a:ext>
              </a:extLst>
            </p:cNvPr>
            <p:cNvSpPr/>
            <p:nvPr/>
          </p:nvSpPr>
          <p:spPr>
            <a:xfrm>
              <a:off x="566982" y="3200400"/>
              <a:ext cx="1990241" cy="1107996"/>
            </a:xfrm>
            <a:prstGeom prst="rect">
              <a:avLst/>
            </a:prstGeom>
          </p:spPr>
          <p:txBody>
            <a:bodyPr wrap="square" lIns="0" tIns="0" rIns="0" bIns="0">
              <a:spAutoFit/>
            </a:bodyPr>
            <a:lstStyle/>
            <a:p>
              <a:pPr algn="ctr"/>
              <a:r>
                <a:rPr lang="en-US" dirty="0">
                  <a:solidFill>
                    <a:schemeClr val="tx1">
                      <a:lumMod val="85000"/>
                      <a:lumOff val="15000"/>
                    </a:schemeClr>
                  </a:solidFill>
                </a:rPr>
                <a:t>A young woman arrives at a health facility to seek family planning services.</a:t>
              </a:r>
            </a:p>
          </p:txBody>
        </p:sp>
      </p:grpSp>
      <p:sp>
        <p:nvSpPr>
          <p:cNvPr id="17" name="Title 1">
            <a:extLst>
              <a:ext uri="{FF2B5EF4-FFF2-40B4-BE49-F238E27FC236}">
                <a16:creationId xmlns:a16="http://schemas.microsoft.com/office/drawing/2014/main" id="{923B15AC-AFA3-154D-A146-C7E157154DC7}"/>
              </a:ext>
            </a:extLst>
          </p:cNvPr>
          <p:cNvSpPr txBox="1">
            <a:spLocks/>
          </p:cNvSpPr>
          <p:nvPr/>
        </p:nvSpPr>
        <p:spPr>
          <a:xfrm>
            <a:off x="786383" y="2011680"/>
            <a:ext cx="6255685" cy="41563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alpha val="70000"/>
                  </a:schemeClr>
                </a:solidFill>
                <a:latin typeface="Calibri" panose="020F0502020204030204" pitchFamily="34" charset="0"/>
                <a:cs typeface="Calibri" panose="020F0502020204030204" pitchFamily="34" charset="0"/>
              </a:rPr>
              <a:t>SCENARIO 1</a:t>
            </a:r>
          </a:p>
        </p:txBody>
      </p:sp>
      <p:grpSp>
        <p:nvGrpSpPr>
          <p:cNvPr id="49" name="6">
            <a:extLst>
              <a:ext uri="{FF2B5EF4-FFF2-40B4-BE49-F238E27FC236}">
                <a16:creationId xmlns:a16="http://schemas.microsoft.com/office/drawing/2014/main" id="{F2B68FFB-3D5F-FE49-8C83-ADBBBDFF44E0}"/>
              </a:ext>
            </a:extLst>
          </p:cNvPr>
          <p:cNvGrpSpPr/>
          <p:nvPr/>
        </p:nvGrpSpPr>
        <p:grpSpPr>
          <a:xfrm>
            <a:off x="5889982" y="4287541"/>
            <a:ext cx="3490996" cy="1954664"/>
            <a:chOff x="5978470" y="4553005"/>
            <a:chExt cx="3490996" cy="1954664"/>
          </a:xfrm>
        </p:grpSpPr>
        <p:sp>
          <p:nvSpPr>
            <p:cNvPr id="29" name="dot 6">
              <a:extLst>
                <a:ext uri="{FF2B5EF4-FFF2-40B4-BE49-F238E27FC236}">
                  <a16:creationId xmlns:a16="http://schemas.microsoft.com/office/drawing/2014/main" id="{27D82882-0F8B-8345-8FF1-51EBABFA29DD}"/>
                </a:ext>
              </a:extLst>
            </p:cNvPr>
            <p:cNvSpPr/>
            <p:nvPr/>
          </p:nvSpPr>
          <p:spPr>
            <a:xfrm>
              <a:off x="7579059" y="4553005"/>
              <a:ext cx="289819" cy="2898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tep 6">
              <a:extLst>
                <a:ext uri="{FF2B5EF4-FFF2-40B4-BE49-F238E27FC236}">
                  <a16:creationId xmlns:a16="http://schemas.microsoft.com/office/drawing/2014/main" id="{A89CDEF5-5FBF-C543-8FC8-9AD6EF983120}"/>
                </a:ext>
              </a:extLst>
            </p:cNvPr>
            <p:cNvSpPr/>
            <p:nvPr/>
          </p:nvSpPr>
          <p:spPr>
            <a:xfrm>
              <a:off x="5978470" y="5030341"/>
              <a:ext cx="3490996" cy="1477328"/>
            </a:xfrm>
            <a:prstGeom prst="rect">
              <a:avLst/>
            </a:prstGeom>
          </p:spPr>
          <p:txBody>
            <a:bodyPr wrap="square">
              <a:spAutoFit/>
            </a:bodyPr>
            <a:lstStyle/>
            <a:p>
              <a:pPr algn="ctr"/>
              <a:r>
                <a:rPr lang="en-US" dirty="0">
                  <a:solidFill>
                    <a:schemeClr val="tx1">
                      <a:lumMod val="85000"/>
                      <a:lumOff val="15000"/>
                    </a:schemeClr>
                  </a:solidFill>
                </a:rPr>
                <a:t>She experiences bleeding changes and is concerned about the impact on her future fertility. She is not motivated to return to the health facility and ends up discontinuing.</a:t>
              </a:r>
            </a:p>
          </p:txBody>
        </p:sp>
      </p:grpSp>
      <p:grpSp>
        <p:nvGrpSpPr>
          <p:cNvPr id="45" name="5">
            <a:extLst>
              <a:ext uri="{FF2B5EF4-FFF2-40B4-BE49-F238E27FC236}">
                <a16:creationId xmlns:a16="http://schemas.microsoft.com/office/drawing/2014/main" id="{D5C390FC-01B8-944E-84CE-8F4A4035B7CD}"/>
              </a:ext>
            </a:extLst>
          </p:cNvPr>
          <p:cNvGrpSpPr/>
          <p:nvPr/>
        </p:nvGrpSpPr>
        <p:grpSpPr>
          <a:xfrm>
            <a:off x="5236324" y="2933199"/>
            <a:ext cx="2362348" cy="1644161"/>
            <a:chOff x="5324812" y="3198663"/>
            <a:chExt cx="2362348" cy="1644161"/>
          </a:xfrm>
        </p:grpSpPr>
        <p:sp>
          <p:nvSpPr>
            <p:cNvPr id="30" name="dot 5">
              <a:extLst>
                <a:ext uri="{FF2B5EF4-FFF2-40B4-BE49-F238E27FC236}">
                  <a16:creationId xmlns:a16="http://schemas.microsoft.com/office/drawing/2014/main" id="{3D6CD3F6-82C3-1A4D-B5A6-94341F93EE7F}"/>
                </a:ext>
              </a:extLst>
            </p:cNvPr>
            <p:cNvSpPr/>
            <p:nvPr/>
          </p:nvSpPr>
          <p:spPr>
            <a:xfrm>
              <a:off x="6339377" y="4553005"/>
              <a:ext cx="289819" cy="2898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tep 5">
              <a:extLst>
                <a:ext uri="{FF2B5EF4-FFF2-40B4-BE49-F238E27FC236}">
                  <a16:creationId xmlns:a16="http://schemas.microsoft.com/office/drawing/2014/main" id="{D0E07229-1BCD-FE4A-A361-7A88E2E19C9B}"/>
                </a:ext>
              </a:extLst>
            </p:cNvPr>
            <p:cNvSpPr/>
            <p:nvPr/>
          </p:nvSpPr>
          <p:spPr>
            <a:xfrm>
              <a:off x="5324812" y="3198663"/>
              <a:ext cx="2362348" cy="1200329"/>
            </a:xfrm>
            <a:prstGeom prst="rect">
              <a:avLst/>
            </a:prstGeom>
          </p:spPr>
          <p:txBody>
            <a:bodyPr wrap="square">
              <a:spAutoFit/>
            </a:bodyPr>
            <a:lstStyle/>
            <a:p>
              <a:pPr algn="ctr"/>
              <a:r>
                <a:rPr lang="en-US" dirty="0">
                  <a:solidFill>
                    <a:schemeClr val="tx1">
                      <a:lumMod val="85000"/>
                      <a:lumOff val="15000"/>
                    </a:schemeClr>
                  </a:solidFill>
                </a:rPr>
                <a:t>After her appointment, the provider/health facility does not contact her. </a:t>
              </a:r>
            </a:p>
          </p:txBody>
        </p:sp>
      </p:grpSp>
      <p:grpSp>
        <p:nvGrpSpPr>
          <p:cNvPr id="48" name="4">
            <a:extLst>
              <a:ext uri="{FF2B5EF4-FFF2-40B4-BE49-F238E27FC236}">
                <a16:creationId xmlns:a16="http://schemas.microsoft.com/office/drawing/2014/main" id="{1D8DEE99-A20F-E446-8E3E-3F57679FCD41}"/>
              </a:ext>
            </a:extLst>
          </p:cNvPr>
          <p:cNvGrpSpPr/>
          <p:nvPr/>
        </p:nvGrpSpPr>
        <p:grpSpPr>
          <a:xfrm>
            <a:off x="3591225" y="4287541"/>
            <a:ext cx="3114017" cy="1681166"/>
            <a:chOff x="3679713" y="4553005"/>
            <a:chExt cx="3114017" cy="1681166"/>
          </a:xfrm>
        </p:grpSpPr>
        <p:sp>
          <p:nvSpPr>
            <p:cNvPr id="31" name="dot 4">
              <a:extLst>
                <a:ext uri="{FF2B5EF4-FFF2-40B4-BE49-F238E27FC236}">
                  <a16:creationId xmlns:a16="http://schemas.microsoft.com/office/drawing/2014/main" id="{CBC65A03-9CA9-C544-8724-29DA22C6AE3E}"/>
                </a:ext>
              </a:extLst>
            </p:cNvPr>
            <p:cNvSpPr/>
            <p:nvPr/>
          </p:nvSpPr>
          <p:spPr>
            <a:xfrm>
              <a:off x="5099693" y="4553005"/>
              <a:ext cx="289819" cy="2898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tep 4">
              <a:extLst>
                <a:ext uri="{FF2B5EF4-FFF2-40B4-BE49-F238E27FC236}">
                  <a16:creationId xmlns:a16="http://schemas.microsoft.com/office/drawing/2014/main" id="{2EF433A7-E9D2-664A-8A86-54D844B0250E}"/>
                </a:ext>
              </a:extLst>
            </p:cNvPr>
            <p:cNvSpPr/>
            <p:nvPr/>
          </p:nvSpPr>
          <p:spPr>
            <a:xfrm>
              <a:off x="3679713" y="5033842"/>
              <a:ext cx="3114017" cy="1200329"/>
            </a:xfrm>
            <a:prstGeom prst="rect">
              <a:avLst/>
            </a:prstGeom>
          </p:spPr>
          <p:txBody>
            <a:bodyPr wrap="square">
              <a:spAutoFit/>
            </a:bodyPr>
            <a:lstStyle/>
            <a:p>
              <a:pPr algn="ctr"/>
              <a:r>
                <a:rPr lang="en-US" dirty="0">
                  <a:solidFill>
                    <a:schemeClr val="tx1">
                      <a:lumMod val="85000"/>
                      <a:lumOff val="15000"/>
                    </a:schemeClr>
                  </a:solidFill>
                </a:rPr>
                <a:t>The provider does not inform her about side effects or dispel common myths associated with the injectable.</a:t>
              </a:r>
            </a:p>
          </p:txBody>
        </p:sp>
      </p:grpSp>
    </p:spTree>
    <p:extLst>
      <p:ext uri="{BB962C8B-B14F-4D97-AF65-F5344CB8AC3E}">
        <p14:creationId xmlns:p14="http://schemas.microsoft.com/office/powerpoint/2010/main" val="194156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47"/>
                                        </p:tgtEl>
                                      </p:cBhvr>
                                    </p:animEffect>
                                    <p:set>
                                      <p:cBhvr>
                                        <p:cTn id="21" dur="1" fill="hold">
                                          <p:stCondLst>
                                            <p:cond delay="499"/>
                                          </p:stCondLst>
                                        </p:cTn>
                                        <p:tgtEl>
                                          <p:spTgt spid="47"/>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43"/>
                                        </p:tgtEl>
                                      </p:cBhvr>
                                    </p:animEffect>
                                    <p:set>
                                      <p:cBhvr>
                                        <p:cTn id="33" dur="1" fill="hold">
                                          <p:stCondLst>
                                            <p:cond delay="499"/>
                                          </p:stCondLst>
                                        </p:cTn>
                                        <p:tgtEl>
                                          <p:spTgt spid="43"/>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8"/>
                                        </p:tgtEl>
                                      </p:cBhvr>
                                    </p:animEffect>
                                    <p:set>
                                      <p:cBhvr>
                                        <p:cTn id="42" dur="1" fill="hold">
                                          <p:stCondLst>
                                            <p:cond delay="499"/>
                                          </p:stCondLst>
                                        </p:cTn>
                                        <p:tgtEl>
                                          <p:spTgt spid="48"/>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45"/>
                                        </p:tgtEl>
                                      </p:cBhvr>
                                    </p:animEffect>
                                    <p:set>
                                      <p:cBhvr>
                                        <p:cTn id="54" dur="1" fill="hold">
                                          <p:stCondLst>
                                            <p:cond delay="499"/>
                                          </p:stCondLst>
                                        </p:cTn>
                                        <p:tgtEl>
                                          <p:spTgt spid="45"/>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0000"/>
          </a:schemeClr>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719FA17-B777-A94F-A00C-497B3E545CE9}"/>
              </a:ext>
            </a:extLst>
          </p:cNvPr>
          <p:cNvCxnSpPr>
            <a:cxnSpLocks/>
          </p:cNvCxnSpPr>
          <p:nvPr/>
        </p:nvCxnSpPr>
        <p:spPr>
          <a:xfrm>
            <a:off x="0" y="4393850"/>
            <a:ext cx="10442448" cy="0"/>
          </a:xfrm>
          <a:prstGeom prst="line">
            <a:avLst/>
          </a:prstGeom>
          <a:ln w="38100">
            <a:solidFill>
              <a:srgbClr val="22B0AB"/>
            </a:solidFill>
          </a:ln>
        </p:spPr>
        <p:style>
          <a:lnRef idx="1">
            <a:schemeClr val="accent1"/>
          </a:lnRef>
          <a:fillRef idx="0">
            <a:schemeClr val="accent1"/>
          </a:fillRef>
          <a:effectRef idx="0">
            <a:schemeClr val="accent1"/>
          </a:effectRef>
          <a:fontRef idx="minor">
            <a:schemeClr val="tx1"/>
          </a:fontRef>
        </p:style>
      </p:cxnSp>
      <p:pic>
        <p:nvPicPr>
          <p:cNvPr id="31" name="Picture 30" descr="A picture containing graphical user interface&#10;&#10;Description automatically generated">
            <a:extLst>
              <a:ext uri="{FF2B5EF4-FFF2-40B4-BE49-F238E27FC236}">
                <a16:creationId xmlns:a16="http://schemas.microsoft.com/office/drawing/2014/main" id="{28A4972D-A751-4C45-A8E6-EF5D9B54F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pic>
        <p:nvPicPr>
          <p:cNvPr id="29" name="Picture 28" descr="Graphical user interface&#10;&#10;Description automatically generated with medium confidence">
            <a:extLst>
              <a:ext uri="{FF2B5EF4-FFF2-40B4-BE49-F238E27FC236}">
                <a16:creationId xmlns:a16="http://schemas.microsoft.com/office/drawing/2014/main" id="{F752E5DC-DD52-0B44-A1AE-252C7DFDFF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pic>
        <p:nvPicPr>
          <p:cNvPr id="27" name="Picture 26" descr="Graphical user interface&#10;&#10;Description automatically generated">
            <a:extLst>
              <a:ext uri="{FF2B5EF4-FFF2-40B4-BE49-F238E27FC236}">
                <a16:creationId xmlns:a16="http://schemas.microsoft.com/office/drawing/2014/main" id="{C0387910-E01C-704D-884A-D1FB34F3E2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6" name="Title 1">
            <a:extLst>
              <a:ext uri="{FF2B5EF4-FFF2-40B4-BE49-F238E27FC236}">
                <a16:creationId xmlns:a16="http://schemas.microsoft.com/office/drawing/2014/main" id="{42B2F5A3-2028-4240-B956-4C704E800E0D}"/>
              </a:ext>
            </a:extLst>
          </p:cNvPr>
          <p:cNvSpPr txBox="1">
            <a:spLocks/>
          </p:cNvSpPr>
          <p:nvPr/>
        </p:nvSpPr>
        <p:spPr>
          <a:xfrm>
            <a:off x="786383" y="731520"/>
            <a:ext cx="7266236" cy="136482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5000" b="1" dirty="0">
                <a:solidFill>
                  <a:schemeClr val="tx2"/>
                </a:solidFill>
                <a:latin typeface="Calibri" panose="020F0502020204030204" pitchFamily="34" charset="0"/>
                <a:cs typeface="Calibri" panose="020F0502020204030204" pitchFamily="34" charset="0"/>
              </a:rPr>
              <a:t>Barriers to contraceptive continuation among youth</a:t>
            </a:r>
          </a:p>
        </p:txBody>
      </p:sp>
      <p:sp>
        <p:nvSpPr>
          <p:cNvPr id="7" name="Title 1">
            <a:extLst>
              <a:ext uri="{FF2B5EF4-FFF2-40B4-BE49-F238E27FC236}">
                <a16:creationId xmlns:a16="http://schemas.microsoft.com/office/drawing/2014/main" id="{815912D7-EA21-B640-88A0-9BB15C5A2D19}"/>
              </a:ext>
            </a:extLst>
          </p:cNvPr>
          <p:cNvSpPr txBox="1">
            <a:spLocks/>
          </p:cNvSpPr>
          <p:nvPr/>
        </p:nvSpPr>
        <p:spPr>
          <a:xfrm>
            <a:off x="786383" y="2011680"/>
            <a:ext cx="6255685" cy="420624"/>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tx2">
                    <a:alpha val="70000"/>
                  </a:schemeClr>
                </a:solidFill>
                <a:latin typeface="Calibri" panose="020F0502020204030204" pitchFamily="34" charset="0"/>
                <a:cs typeface="Calibri" panose="020F0502020204030204" pitchFamily="34" charset="0"/>
              </a:rPr>
              <a:t>SCENARIO 2</a:t>
            </a:r>
          </a:p>
        </p:txBody>
      </p:sp>
      <p:grpSp>
        <p:nvGrpSpPr>
          <p:cNvPr id="21" name="Fourth step">
            <a:extLst>
              <a:ext uri="{FF2B5EF4-FFF2-40B4-BE49-F238E27FC236}">
                <a16:creationId xmlns:a16="http://schemas.microsoft.com/office/drawing/2014/main" id="{B6E6F9EB-6156-6A42-BA1C-56A0BE18BAF1}"/>
              </a:ext>
            </a:extLst>
          </p:cNvPr>
          <p:cNvGrpSpPr/>
          <p:nvPr/>
        </p:nvGrpSpPr>
        <p:grpSpPr>
          <a:xfrm>
            <a:off x="5518043" y="4243297"/>
            <a:ext cx="3704097" cy="1986410"/>
            <a:chOff x="5518043" y="4553005"/>
            <a:chExt cx="3704097" cy="1986410"/>
          </a:xfrm>
        </p:grpSpPr>
        <p:sp>
          <p:nvSpPr>
            <p:cNvPr id="3" name="step 4">
              <a:extLst>
                <a:ext uri="{FF2B5EF4-FFF2-40B4-BE49-F238E27FC236}">
                  <a16:creationId xmlns:a16="http://schemas.microsoft.com/office/drawing/2014/main" id="{4B716AC0-1AF3-294A-A04A-0945F73A4F17}"/>
                </a:ext>
              </a:extLst>
            </p:cNvPr>
            <p:cNvSpPr/>
            <p:nvPr/>
          </p:nvSpPr>
          <p:spPr>
            <a:xfrm>
              <a:off x="5518043" y="5062087"/>
              <a:ext cx="3704097" cy="1477328"/>
            </a:xfrm>
            <a:prstGeom prst="rect">
              <a:avLst/>
            </a:prstGeom>
          </p:spPr>
          <p:txBody>
            <a:bodyPr wrap="square">
              <a:spAutoFit/>
            </a:bodyPr>
            <a:lstStyle/>
            <a:p>
              <a:pPr algn="ctr"/>
              <a:r>
                <a:rPr lang="en-US" dirty="0">
                  <a:solidFill>
                    <a:schemeClr val="tx1">
                      <a:lumMod val="85000"/>
                      <a:lumOff val="15000"/>
                    </a:schemeClr>
                  </a:solidFill>
                </a:rPr>
                <a:t>After taking the pill, she experiences side effects, including weight gain. This displeases her. Even though she does not wish to become pregnant, she discontinues the pill.</a:t>
              </a:r>
            </a:p>
          </p:txBody>
        </p:sp>
        <p:sp>
          <p:nvSpPr>
            <p:cNvPr id="9" name="dot 4">
              <a:extLst>
                <a:ext uri="{FF2B5EF4-FFF2-40B4-BE49-F238E27FC236}">
                  <a16:creationId xmlns:a16="http://schemas.microsoft.com/office/drawing/2014/main" id="{AE19985F-50D4-9641-B1C9-7A3C0B802708}"/>
                </a:ext>
              </a:extLst>
            </p:cNvPr>
            <p:cNvSpPr/>
            <p:nvPr/>
          </p:nvSpPr>
          <p:spPr>
            <a:xfrm>
              <a:off x="7225183" y="4553005"/>
              <a:ext cx="289819" cy="289819"/>
            </a:xfrm>
            <a:prstGeom prst="ellipse">
              <a:avLst/>
            </a:prstGeom>
            <a:solidFill>
              <a:srgbClr val="22B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Third step">
            <a:extLst>
              <a:ext uri="{FF2B5EF4-FFF2-40B4-BE49-F238E27FC236}">
                <a16:creationId xmlns:a16="http://schemas.microsoft.com/office/drawing/2014/main" id="{9940ECA9-FD14-4D44-A933-8941B1C83150}"/>
              </a:ext>
            </a:extLst>
          </p:cNvPr>
          <p:cNvGrpSpPr/>
          <p:nvPr/>
        </p:nvGrpSpPr>
        <p:grpSpPr>
          <a:xfrm>
            <a:off x="3747792" y="2841826"/>
            <a:ext cx="3394129" cy="1691290"/>
            <a:chOff x="3747792" y="3151534"/>
            <a:chExt cx="3394129" cy="1691290"/>
          </a:xfrm>
        </p:grpSpPr>
        <p:sp>
          <p:nvSpPr>
            <p:cNvPr id="12" name="dot 3">
              <a:extLst>
                <a:ext uri="{FF2B5EF4-FFF2-40B4-BE49-F238E27FC236}">
                  <a16:creationId xmlns:a16="http://schemas.microsoft.com/office/drawing/2014/main" id="{83AF96FD-6B18-8B4F-9C7B-922B865BDEF6}"/>
                </a:ext>
              </a:extLst>
            </p:cNvPr>
            <p:cNvSpPr/>
            <p:nvPr/>
          </p:nvSpPr>
          <p:spPr>
            <a:xfrm>
              <a:off x="5299948" y="4553005"/>
              <a:ext cx="289819" cy="289819"/>
            </a:xfrm>
            <a:prstGeom prst="ellipse">
              <a:avLst/>
            </a:prstGeom>
            <a:solidFill>
              <a:srgbClr val="22B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tep 3">
              <a:extLst>
                <a:ext uri="{FF2B5EF4-FFF2-40B4-BE49-F238E27FC236}">
                  <a16:creationId xmlns:a16="http://schemas.microsoft.com/office/drawing/2014/main" id="{73EBAD85-4F89-EA45-AEC5-351772938C7D}"/>
                </a:ext>
              </a:extLst>
            </p:cNvPr>
            <p:cNvSpPr/>
            <p:nvPr/>
          </p:nvSpPr>
          <p:spPr>
            <a:xfrm>
              <a:off x="3747792" y="3151534"/>
              <a:ext cx="3394129" cy="1200329"/>
            </a:xfrm>
            <a:prstGeom prst="rect">
              <a:avLst/>
            </a:prstGeom>
          </p:spPr>
          <p:txBody>
            <a:bodyPr wrap="square">
              <a:spAutoFit/>
            </a:bodyPr>
            <a:lstStyle/>
            <a:p>
              <a:pPr algn="ctr"/>
              <a:r>
                <a:rPr lang="en-US" dirty="0"/>
                <a:t>Because pharmacy and drug store staff are not trained to provide counseling, she does not receive any counseling or information.</a:t>
              </a:r>
            </a:p>
          </p:txBody>
        </p:sp>
      </p:grpSp>
      <p:grpSp>
        <p:nvGrpSpPr>
          <p:cNvPr id="18" name="First">
            <a:extLst>
              <a:ext uri="{FF2B5EF4-FFF2-40B4-BE49-F238E27FC236}">
                <a16:creationId xmlns:a16="http://schemas.microsoft.com/office/drawing/2014/main" id="{8336D866-14E8-A443-9979-6F5DA237EF76}"/>
              </a:ext>
            </a:extLst>
          </p:cNvPr>
          <p:cNvGrpSpPr/>
          <p:nvPr/>
        </p:nvGrpSpPr>
        <p:grpSpPr>
          <a:xfrm>
            <a:off x="468823" y="3395824"/>
            <a:ext cx="2251130" cy="1137292"/>
            <a:chOff x="468823" y="3705532"/>
            <a:chExt cx="2251130" cy="1137292"/>
          </a:xfrm>
        </p:grpSpPr>
        <p:sp>
          <p:nvSpPr>
            <p:cNvPr id="11" name="dot 1">
              <a:extLst>
                <a:ext uri="{FF2B5EF4-FFF2-40B4-BE49-F238E27FC236}">
                  <a16:creationId xmlns:a16="http://schemas.microsoft.com/office/drawing/2014/main" id="{95A3F890-6FF6-9C45-AD5D-29C73E72D6D3}"/>
                </a:ext>
              </a:extLst>
            </p:cNvPr>
            <p:cNvSpPr/>
            <p:nvPr/>
          </p:nvSpPr>
          <p:spPr>
            <a:xfrm>
              <a:off x="1449478" y="4553005"/>
              <a:ext cx="289819" cy="289819"/>
            </a:xfrm>
            <a:prstGeom prst="ellipse">
              <a:avLst/>
            </a:prstGeom>
            <a:solidFill>
              <a:srgbClr val="22B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tep 1">
              <a:extLst>
                <a:ext uri="{FF2B5EF4-FFF2-40B4-BE49-F238E27FC236}">
                  <a16:creationId xmlns:a16="http://schemas.microsoft.com/office/drawing/2014/main" id="{58778ECE-BBD5-954F-94D5-D9ED3BC5E1C0}"/>
                </a:ext>
              </a:extLst>
            </p:cNvPr>
            <p:cNvSpPr/>
            <p:nvPr/>
          </p:nvSpPr>
          <p:spPr>
            <a:xfrm>
              <a:off x="468823" y="3705532"/>
              <a:ext cx="2251130" cy="646331"/>
            </a:xfrm>
            <a:prstGeom prst="rect">
              <a:avLst/>
            </a:prstGeom>
          </p:spPr>
          <p:txBody>
            <a:bodyPr wrap="square">
              <a:spAutoFit/>
            </a:bodyPr>
            <a:lstStyle/>
            <a:p>
              <a:pPr algn="ctr"/>
              <a:r>
                <a:rPr lang="en-US" dirty="0">
                  <a:solidFill>
                    <a:schemeClr val="tx1">
                      <a:lumMod val="85000"/>
                      <a:lumOff val="15000"/>
                    </a:schemeClr>
                  </a:solidFill>
                </a:rPr>
                <a:t>A young woman arrives at a pharmacy.</a:t>
              </a:r>
            </a:p>
          </p:txBody>
        </p:sp>
      </p:grpSp>
      <p:grpSp>
        <p:nvGrpSpPr>
          <p:cNvPr id="19" name="Second step">
            <a:extLst>
              <a:ext uri="{FF2B5EF4-FFF2-40B4-BE49-F238E27FC236}">
                <a16:creationId xmlns:a16="http://schemas.microsoft.com/office/drawing/2014/main" id="{1FD8EC3A-EA02-8B43-8538-E20972701E31}"/>
              </a:ext>
            </a:extLst>
          </p:cNvPr>
          <p:cNvGrpSpPr/>
          <p:nvPr/>
        </p:nvGrpSpPr>
        <p:grpSpPr>
          <a:xfrm>
            <a:off x="2394057" y="4243297"/>
            <a:ext cx="2251130" cy="1461908"/>
            <a:chOff x="2394057" y="4553005"/>
            <a:chExt cx="2251130" cy="1461908"/>
          </a:xfrm>
        </p:grpSpPr>
        <p:sp>
          <p:nvSpPr>
            <p:cNvPr id="13" name="dot 2">
              <a:extLst>
                <a:ext uri="{FF2B5EF4-FFF2-40B4-BE49-F238E27FC236}">
                  <a16:creationId xmlns:a16="http://schemas.microsoft.com/office/drawing/2014/main" id="{0F791E5E-67F8-9546-BC99-638243B300D1}"/>
                </a:ext>
              </a:extLst>
            </p:cNvPr>
            <p:cNvSpPr/>
            <p:nvPr/>
          </p:nvSpPr>
          <p:spPr>
            <a:xfrm>
              <a:off x="3374713" y="4553005"/>
              <a:ext cx="289819" cy="289819"/>
            </a:xfrm>
            <a:prstGeom prst="ellipse">
              <a:avLst/>
            </a:prstGeom>
            <a:solidFill>
              <a:srgbClr val="22B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tep 2">
              <a:extLst>
                <a:ext uri="{FF2B5EF4-FFF2-40B4-BE49-F238E27FC236}">
                  <a16:creationId xmlns:a16="http://schemas.microsoft.com/office/drawing/2014/main" id="{D4CA737E-316E-7148-948A-A1C83131E4A8}"/>
                </a:ext>
              </a:extLst>
            </p:cNvPr>
            <p:cNvSpPr/>
            <p:nvPr/>
          </p:nvSpPr>
          <p:spPr>
            <a:xfrm>
              <a:off x="2394057" y="5091583"/>
              <a:ext cx="2251130" cy="923330"/>
            </a:xfrm>
            <a:prstGeom prst="rect">
              <a:avLst/>
            </a:prstGeom>
          </p:spPr>
          <p:txBody>
            <a:bodyPr wrap="square">
              <a:spAutoFit/>
            </a:bodyPr>
            <a:lstStyle/>
            <a:p>
              <a:pPr algn="ctr"/>
              <a:r>
                <a:rPr lang="en-US" dirty="0">
                  <a:solidFill>
                    <a:schemeClr val="tx1">
                      <a:lumMod val="85000"/>
                      <a:lumOff val="15000"/>
                    </a:schemeClr>
                  </a:solidFill>
                </a:rPr>
                <a:t>With her limited resources, she purchases the pill.</a:t>
              </a:r>
            </a:p>
          </p:txBody>
        </p:sp>
      </p:grpSp>
    </p:spTree>
    <p:extLst>
      <p:ext uri="{BB962C8B-B14F-4D97-AF65-F5344CB8AC3E}">
        <p14:creationId xmlns:p14="http://schemas.microsoft.com/office/powerpoint/2010/main" val="13794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27"/>
                                        </p:tgtEl>
                                      </p:cBhvr>
                                    </p:animEffect>
                                    <p:set>
                                      <p:cBhvr>
                                        <p:cTn id="24" dur="1" fill="hold">
                                          <p:stCondLst>
                                            <p:cond delay="499"/>
                                          </p:stCondLst>
                                        </p:cTn>
                                        <p:tgtEl>
                                          <p:spTgt spid="27"/>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9"/>
                                        </p:tgtEl>
                                      </p:cBhvr>
                                    </p:animEffect>
                                    <p:set>
                                      <p:cBhvr>
                                        <p:cTn id="36" dur="1" fill="hold">
                                          <p:stCondLst>
                                            <p:cond delay="499"/>
                                          </p:stCondLst>
                                        </p:cTn>
                                        <p:tgtEl>
                                          <p:spTgt spid="29"/>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0000"/>
          </a:schemeClr>
        </a:solidFill>
        <a:effectLst/>
      </p:bgPr>
    </p:bg>
    <p:spTree>
      <p:nvGrpSpPr>
        <p:cNvPr id="1" name=""/>
        <p:cNvGrpSpPr/>
        <p:nvPr/>
      </p:nvGrpSpPr>
      <p:grpSpPr>
        <a:xfrm>
          <a:off x="0" y="0"/>
          <a:ext cx="0" cy="0"/>
          <a:chOff x="0" y="0"/>
          <a:chExt cx="0" cy="0"/>
        </a:xfrm>
      </p:grpSpPr>
      <p:pic>
        <p:nvPicPr>
          <p:cNvPr id="18" name="Picture 17" descr="Shape&#10;&#10;Description automatically generated">
            <a:extLst>
              <a:ext uri="{FF2B5EF4-FFF2-40B4-BE49-F238E27FC236}">
                <a16:creationId xmlns:a16="http://schemas.microsoft.com/office/drawing/2014/main" id="{547E059A-73A0-7244-9D35-F93D8EB93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0588" y="0"/>
            <a:ext cx="6819900" cy="6858000"/>
          </a:xfrm>
          <a:prstGeom prst="rect">
            <a:avLst/>
          </a:prstGeom>
        </p:spPr>
      </p:pic>
      <p:sp>
        <p:nvSpPr>
          <p:cNvPr id="9" name="content-left">
            <a:extLst>
              <a:ext uri="{FF2B5EF4-FFF2-40B4-BE49-F238E27FC236}">
                <a16:creationId xmlns:a16="http://schemas.microsoft.com/office/drawing/2014/main" id="{3387031B-E965-9847-AE2A-04A6930EABFF}"/>
              </a:ext>
            </a:extLst>
          </p:cNvPr>
          <p:cNvSpPr txBox="1">
            <a:spLocks/>
          </p:cNvSpPr>
          <p:nvPr/>
        </p:nvSpPr>
        <p:spPr>
          <a:xfrm>
            <a:off x="6772469" y="1106124"/>
            <a:ext cx="3942634" cy="128362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t>The following strategies are associated with increased contraceptive continuation:</a:t>
            </a:r>
          </a:p>
        </p:txBody>
      </p:sp>
      <p:sp>
        <p:nvSpPr>
          <p:cNvPr id="11" name="Title 28">
            <a:extLst>
              <a:ext uri="{FF2B5EF4-FFF2-40B4-BE49-F238E27FC236}">
                <a16:creationId xmlns:a16="http://schemas.microsoft.com/office/drawing/2014/main" id="{E85DCB2A-AD85-794F-A824-06F20395F29B}"/>
              </a:ext>
            </a:extLst>
          </p:cNvPr>
          <p:cNvSpPr txBox="1">
            <a:spLocks/>
          </p:cNvSpPr>
          <p:nvPr/>
        </p:nvSpPr>
        <p:spPr>
          <a:xfrm>
            <a:off x="786383" y="913852"/>
            <a:ext cx="5309617" cy="3702393"/>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5000" b="1" dirty="0">
                <a:solidFill>
                  <a:schemeClr val="tx2"/>
                </a:solidFill>
                <a:latin typeface="+mn-lt"/>
              </a:rPr>
              <a:t>Strategies to enhance contraceptive continuation </a:t>
            </a:r>
          </a:p>
        </p:txBody>
      </p:sp>
      <p:grpSp>
        <p:nvGrpSpPr>
          <p:cNvPr id="8" name="Group 7">
            <a:extLst>
              <a:ext uri="{FF2B5EF4-FFF2-40B4-BE49-F238E27FC236}">
                <a16:creationId xmlns:a16="http://schemas.microsoft.com/office/drawing/2014/main" id="{2B03B4B5-6082-764B-B57A-AF2706159543}"/>
              </a:ext>
            </a:extLst>
          </p:cNvPr>
          <p:cNvGrpSpPr/>
          <p:nvPr/>
        </p:nvGrpSpPr>
        <p:grpSpPr>
          <a:xfrm>
            <a:off x="6713477" y="2557794"/>
            <a:ext cx="4514188" cy="3179325"/>
            <a:chOff x="6713477" y="2454558"/>
            <a:chExt cx="4514188" cy="3179325"/>
          </a:xfrm>
        </p:grpSpPr>
        <p:sp>
          <p:nvSpPr>
            <p:cNvPr id="3" name="content-right-text">
              <a:extLst>
                <a:ext uri="{FF2B5EF4-FFF2-40B4-BE49-F238E27FC236}">
                  <a16:creationId xmlns:a16="http://schemas.microsoft.com/office/drawing/2014/main" id="{2D74717A-28A5-7240-BDEF-240FB9864FFA}"/>
                </a:ext>
              </a:extLst>
            </p:cNvPr>
            <p:cNvSpPr txBox="1">
              <a:spLocks/>
            </p:cNvSpPr>
            <p:nvPr/>
          </p:nvSpPr>
          <p:spPr>
            <a:xfrm>
              <a:off x="7315201" y="2573003"/>
              <a:ext cx="3912464" cy="3060880"/>
            </a:xfrm>
            <a:prstGeom prst="rect">
              <a:avLst/>
            </a:prstGeom>
          </p:spPr>
          <p:txBody>
            <a:bodyPr lIns="0" tIns="0" rIns="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900"/>
                </a:spcAft>
                <a:buNone/>
              </a:pPr>
              <a:r>
                <a:rPr lang="en-US" sz="2000" dirty="0"/>
                <a:t>Providing high-quality </a:t>
              </a:r>
              <a:br>
                <a:rPr lang="en-US" sz="2000" dirty="0"/>
              </a:br>
              <a:r>
                <a:rPr lang="en-US" sz="2000" dirty="0"/>
                <a:t>contraceptive counseling.</a:t>
              </a:r>
            </a:p>
            <a:p>
              <a:pPr marL="0" indent="0">
                <a:spcAft>
                  <a:spcPts val="900"/>
                </a:spcAft>
                <a:buNone/>
              </a:pPr>
              <a:r>
                <a:rPr lang="en-US" sz="2000" dirty="0"/>
                <a:t>Actively following up with clients between appointments.</a:t>
              </a:r>
            </a:p>
            <a:p>
              <a:pPr marL="0" indent="0">
                <a:spcAft>
                  <a:spcPts val="900"/>
                </a:spcAft>
                <a:buNone/>
              </a:pPr>
              <a:r>
                <a:rPr lang="en-US" sz="2000" dirty="0"/>
                <a:t>Ensuring access to the full range </a:t>
              </a:r>
              <a:br>
                <a:rPr lang="en-US" sz="2000" dirty="0"/>
              </a:br>
              <a:r>
                <a:rPr lang="en-US" sz="2000" dirty="0"/>
                <a:t>of contraceptive methods.</a:t>
              </a:r>
            </a:p>
            <a:p>
              <a:pPr marL="0" indent="0">
                <a:spcAft>
                  <a:spcPts val="900"/>
                </a:spcAft>
                <a:buNone/>
              </a:pPr>
              <a:endParaRPr lang="en-US" sz="2000" dirty="0"/>
            </a:p>
          </p:txBody>
        </p:sp>
        <p:pic>
          <p:nvPicPr>
            <p:cNvPr id="4" name="content-right-3" descr="Icon&#10;&#10;Description automatically generated">
              <a:extLst>
                <a:ext uri="{FF2B5EF4-FFF2-40B4-BE49-F238E27FC236}">
                  <a16:creationId xmlns:a16="http://schemas.microsoft.com/office/drawing/2014/main" id="{F1D5419C-37FB-694F-8D1B-37E87227C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477" y="4036344"/>
              <a:ext cx="502920" cy="502920"/>
            </a:xfrm>
            <a:prstGeom prst="rect">
              <a:avLst/>
            </a:prstGeom>
          </p:spPr>
        </p:pic>
        <p:pic>
          <p:nvPicPr>
            <p:cNvPr id="5" name="content-right-2" descr="Icon&#10;&#10;Description automatically generated">
              <a:extLst>
                <a:ext uri="{FF2B5EF4-FFF2-40B4-BE49-F238E27FC236}">
                  <a16:creationId xmlns:a16="http://schemas.microsoft.com/office/drawing/2014/main" id="{C0D60307-2D47-F449-9C7F-EC3E2CC2C0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3477" y="3240885"/>
              <a:ext cx="502920" cy="502920"/>
            </a:xfrm>
            <a:prstGeom prst="rect">
              <a:avLst/>
            </a:prstGeom>
          </p:spPr>
        </p:pic>
        <p:pic>
          <p:nvPicPr>
            <p:cNvPr id="6" name="content-right-1" descr="Icon&#10;&#10;Description automatically generated">
              <a:extLst>
                <a:ext uri="{FF2B5EF4-FFF2-40B4-BE49-F238E27FC236}">
                  <a16:creationId xmlns:a16="http://schemas.microsoft.com/office/drawing/2014/main" id="{2CBCB763-9C70-AD42-9AA9-F3877730AC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3477" y="2454558"/>
              <a:ext cx="502920" cy="502920"/>
            </a:xfrm>
            <a:prstGeom prst="rect">
              <a:avLst/>
            </a:prstGeom>
          </p:spPr>
        </p:pic>
      </p:grpSp>
    </p:spTree>
    <p:extLst>
      <p:ext uri="{BB962C8B-B14F-4D97-AF65-F5344CB8AC3E}">
        <p14:creationId xmlns:p14="http://schemas.microsoft.com/office/powerpoint/2010/main" val="236790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0000"/>
          </a:schemeClr>
        </a:solidFill>
        <a:effectLst/>
      </p:bgPr>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B635E731-BEA9-2048-8DA0-143631362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B79136E4-DE66-41F1-9848-2DD0FF022A6C}"/>
              </a:ext>
            </a:extLst>
          </p:cNvPr>
          <p:cNvSpPr>
            <a:spLocks noGrp="1"/>
          </p:cNvSpPr>
          <p:nvPr>
            <p:ph type="title"/>
          </p:nvPr>
        </p:nvSpPr>
        <p:spPr>
          <a:xfrm>
            <a:off x="786383" y="1607329"/>
            <a:ext cx="8000169" cy="2852737"/>
          </a:xfrm>
        </p:spPr>
        <p:txBody>
          <a:bodyPr anchor="ctr">
            <a:normAutofit fontScale="90000"/>
          </a:bodyPr>
          <a:lstStyle/>
          <a:p>
            <a:r>
              <a:rPr lang="en-US" b="1" dirty="0">
                <a:solidFill>
                  <a:schemeClr val="bg1"/>
                </a:solidFill>
                <a:latin typeface="Calibri" panose="020F0502020204030204" pitchFamily="34" charset="0"/>
                <a:cs typeface="Calibri" panose="020F0502020204030204" pitchFamily="34" charset="0"/>
              </a:rPr>
              <a:t>How can policymakers address obstacles to contraceptive continuation among young people?</a:t>
            </a:r>
          </a:p>
        </p:txBody>
      </p:sp>
    </p:spTree>
    <p:extLst>
      <p:ext uri="{BB962C8B-B14F-4D97-AF65-F5344CB8AC3E}">
        <p14:creationId xmlns:p14="http://schemas.microsoft.com/office/powerpoint/2010/main" val="279058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0000"/>
          </a:schemeClr>
        </a:solidFill>
        <a:effectLst/>
      </p:bgPr>
    </p:bg>
    <p:spTree>
      <p:nvGrpSpPr>
        <p:cNvPr id="1" name=""/>
        <p:cNvGrpSpPr/>
        <p:nvPr/>
      </p:nvGrpSpPr>
      <p:grpSpPr>
        <a:xfrm>
          <a:off x="0" y="0"/>
          <a:ext cx="0" cy="0"/>
          <a:chOff x="0" y="0"/>
          <a:chExt cx="0" cy="0"/>
        </a:xfrm>
      </p:grpSpPr>
      <p:pic>
        <p:nvPicPr>
          <p:cNvPr id="4" name="Picture 3" descr="A group of people in clothing&#10;&#10;Description automatically generated with medium confidence">
            <a:extLst>
              <a:ext uri="{FF2B5EF4-FFF2-40B4-BE49-F238E27FC236}">
                <a16:creationId xmlns:a16="http://schemas.microsoft.com/office/drawing/2014/main" id="{BF16B9B6-43DA-294E-9EE5-BC30082CE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C396B2A7-BCAA-4F24-A441-35FF7B707A2D}"/>
              </a:ext>
            </a:extLst>
          </p:cNvPr>
          <p:cNvSpPr>
            <a:spLocks noGrp="1"/>
          </p:cNvSpPr>
          <p:nvPr>
            <p:ph type="title"/>
          </p:nvPr>
        </p:nvSpPr>
        <p:spPr>
          <a:xfrm>
            <a:off x="781878" y="1509735"/>
            <a:ext cx="4986744" cy="2955008"/>
          </a:xfrm>
        </p:spPr>
        <p:txBody>
          <a:bodyPr lIns="0" tIns="0" rIns="0" bIns="0" anchor="t">
            <a:normAutofit/>
          </a:bodyPr>
          <a:lstStyle/>
          <a:p>
            <a:r>
              <a:rPr lang="en-US" sz="3400" b="1" dirty="0">
                <a:solidFill>
                  <a:schemeClr val="tx1">
                    <a:lumMod val="85000"/>
                    <a:lumOff val="15000"/>
                  </a:schemeClr>
                </a:solidFill>
                <a:latin typeface="Calibri" panose="020F0502020204030204" pitchFamily="34" charset="0"/>
                <a:cs typeface="Calibri" panose="020F0502020204030204" pitchFamily="34" charset="0"/>
              </a:rPr>
              <a:t>Elevate attention </a:t>
            </a:r>
            <a:br>
              <a:rPr lang="en-US" sz="3400" b="1" dirty="0">
                <a:solidFill>
                  <a:schemeClr val="tx1">
                    <a:lumMod val="85000"/>
                    <a:lumOff val="15000"/>
                  </a:schemeClr>
                </a:solidFill>
                <a:latin typeface="Calibri" panose="020F0502020204030204" pitchFamily="34" charset="0"/>
                <a:cs typeface="Calibri" panose="020F0502020204030204" pitchFamily="34" charset="0"/>
              </a:rPr>
            </a:br>
            <a:r>
              <a:rPr lang="en-US" sz="3400" b="1" dirty="0">
                <a:solidFill>
                  <a:schemeClr val="tx1">
                    <a:lumMod val="85000"/>
                    <a:lumOff val="15000"/>
                  </a:schemeClr>
                </a:solidFill>
                <a:latin typeface="Calibri" panose="020F0502020204030204" pitchFamily="34" charset="0"/>
                <a:cs typeface="Calibri" panose="020F0502020204030204" pitchFamily="34" charset="0"/>
              </a:rPr>
              <a:t>and resources to </a:t>
            </a:r>
            <a:br>
              <a:rPr lang="en-US" sz="3400" b="1" dirty="0">
                <a:solidFill>
                  <a:schemeClr val="tx1">
                    <a:lumMod val="85000"/>
                    <a:lumOff val="15000"/>
                  </a:schemeClr>
                </a:solidFill>
                <a:latin typeface="Calibri" panose="020F0502020204030204" pitchFamily="34" charset="0"/>
                <a:cs typeface="Calibri" panose="020F0502020204030204" pitchFamily="34" charset="0"/>
              </a:rPr>
            </a:br>
            <a:r>
              <a:rPr lang="en-US" sz="3400" b="1" dirty="0">
                <a:solidFill>
                  <a:schemeClr val="tx1">
                    <a:lumMod val="85000"/>
                    <a:lumOff val="15000"/>
                  </a:schemeClr>
                </a:solidFill>
                <a:latin typeface="Calibri" panose="020F0502020204030204" pitchFamily="34" charset="0"/>
                <a:cs typeface="Calibri" panose="020F0502020204030204" pitchFamily="34" charset="0"/>
              </a:rPr>
              <a:t>support existing </a:t>
            </a:r>
            <a:br>
              <a:rPr lang="en-US" sz="3400" b="1" dirty="0">
                <a:solidFill>
                  <a:schemeClr val="tx1">
                    <a:lumMod val="85000"/>
                    <a:lumOff val="15000"/>
                  </a:schemeClr>
                </a:solidFill>
                <a:latin typeface="Calibri" panose="020F0502020204030204" pitchFamily="34" charset="0"/>
                <a:cs typeface="Calibri" panose="020F0502020204030204" pitchFamily="34" charset="0"/>
              </a:rPr>
            </a:br>
            <a:r>
              <a:rPr lang="en-US" sz="3400" b="1" dirty="0">
                <a:solidFill>
                  <a:schemeClr val="tx1">
                    <a:lumMod val="85000"/>
                    <a:lumOff val="15000"/>
                  </a:schemeClr>
                </a:solidFill>
                <a:latin typeface="Calibri" panose="020F0502020204030204" pitchFamily="34" charset="0"/>
                <a:cs typeface="Calibri" panose="020F0502020204030204" pitchFamily="34" charset="0"/>
              </a:rPr>
              <a:t>family planning users.</a:t>
            </a:r>
          </a:p>
        </p:txBody>
      </p:sp>
      <p:sp>
        <p:nvSpPr>
          <p:cNvPr id="10" name="Content Placeholder 2">
            <a:extLst>
              <a:ext uri="{FF2B5EF4-FFF2-40B4-BE49-F238E27FC236}">
                <a16:creationId xmlns:a16="http://schemas.microsoft.com/office/drawing/2014/main" id="{86D3728B-ADED-814F-925A-A3F88AA548AB}"/>
              </a:ext>
            </a:extLst>
          </p:cNvPr>
          <p:cNvSpPr txBox="1">
            <a:spLocks/>
          </p:cNvSpPr>
          <p:nvPr/>
        </p:nvSpPr>
        <p:spPr>
          <a:xfrm>
            <a:off x="786384" y="3645715"/>
            <a:ext cx="4857179" cy="2156569"/>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5000"/>
              </a:lnSpc>
              <a:buNone/>
            </a:pPr>
            <a:r>
              <a:rPr lang="en-US" sz="2400" dirty="0">
                <a:solidFill>
                  <a:schemeClr val="tx1">
                    <a:lumMod val="85000"/>
                    <a:lumOff val="15000"/>
                  </a:schemeClr>
                </a:solidFill>
              </a:rPr>
              <a:t>National and subnational strategies and policies should include program goals and monitoring systems that focus on current family planning users.</a:t>
            </a:r>
          </a:p>
        </p:txBody>
      </p:sp>
      <p:pic>
        <p:nvPicPr>
          <p:cNvPr id="5" name="Picture 4" descr="A red sign with white text&#10;&#10;Description automatically generated with low confidence">
            <a:extLst>
              <a:ext uri="{FF2B5EF4-FFF2-40B4-BE49-F238E27FC236}">
                <a16:creationId xmlns:a16="http://schemas.microsoft.com/office/drawing/2014/main" id="{6562C5B3-9189-1C4A-B2CB-2661EFCCD9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367" y="429767"/>
            <a:ext cx="3995928" cy="677088"/>
          </a:xfrm>
          <a:prstGeom prst="rect">
            <a:avLst/>
          </a:prstGeom>
        </p:spPr>
      </p:pic>
    </p:spTree>
    <p:extLst>
      <p:ext uri="{BB962C8B-B14F-4D97-AF65-F5344CB8AC3E}">
        <p14:creationId xmlns:p14="http://schemas.microsoft.com/office/powerpoint/2010/main" val="311071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80000"/>
          </a:schemeClr>
        </a:solidFill>
        <a:effectLst/>
      </p:bgPr>
    </p:bg>
    <p:spTree>
      <p:nvGrpSpPr>
        <p:cNvPr id="1" name=""/>
        <p:cNvGrpSpPr/>
        <p:nvPr/>
      </p:nvGrpSpPr>
      <p:grpSpPr>
        <a:xfrm>
          <a:off x="0" y="0"/>
          <a:ext cx="0" cy="0"/>
          <a:chOff x="0" y="0"/>
          <a:chExt cx="0" cy="0"/>
        </a:xfrm>
      </p:grpSpPr>
      <p:pic>
        <p:nvPicPr>
          <p:cNvPr id="13" name="Picture 12" descr="A group of people standing in front of a house&#10;&#10;Description automatically generated with medium confidence">
            <a:extLst>
              <a:ext uri="{FF2B5EF4-FFF2-40B4-BE49-F238E27FC236}">
                <a16:creationId xmlns:a16="http://schemas.microsoft.com/office/drawing/2014/main" id="{0C8E0D61-D41C-9D4B-A02A-6208C367F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179300" cy="6858000"/>
          </a:xfrm>
          <a:prstGeom prst="rect">
            <a:avLst/>
          </a:prstGeom>
        </p:spPr>
      </p:pic>
      <p:sp>
        <p:nvSpPr>
          <p:cNvPr id="4" name="Content Placeholder 3">
            <a:extLst>
              <a:ext uri="{FF2B5EF4-FFF2-40B4-BE49-F238E27FC236}">
                <a16:creationId xmlns:a16="http://schemas.microsoft.com/office/drawing/2014/main" id="{F603F9F3-A131-4A44-AD78-4B39FF5C7FC7}"/>
              </a:ext>
            </a:extLst>
          </p:cNvPr>
          <p:cNvSpPr txBox="1">
            <a:spLocks noGrp="1"/>
          </p:cNvSpPr>
          <p:nvPr>
            <p:ph idx="1"/>
          </p:nvPr>
        </p:nvSpPr>
        <p:spPr>
          <a:xfrm>
            <a:off x="786384" y="1508760"/>
            <a:ext cx="5282916" cy="3767185"/>
          </a:xfrm>
          <a:prstGeom prst="rect">
            <a:avLst/>
          </a:prstGeom>
          <a:noFill/>
        </p:spPr>
        <p:txBody>
          <a:bodyPr wrap="square" lIns="0" tIns="0" rIns="0" bIns="0">
            <a:spAutoFit/>
          </a:bodyPr>
          <a:lstStyle/>
          <a:p>
            <a:pPr marL="0" indent="0">
              <a:buNone/>
            </a:pPr>
            <a:r>
              <a:rPr lang="en-US" sz="3400" b="1" dirty="0">
                <a:solidFill>
                  <a:schemeClr val="tx1">
                    <a:lumMod val="85000"/>
                    <a:lumOff val="15000"/>
                  </a:schemeClr>
                </a:solidFill>
                <a:latin typeface="Calibri" panose="020F0502020204030204" pitchFamily="34" charset="0"/>
                <a:ea typeface="+mj-ea"/>
                <a:cs typeface="Calibri" panose="020F0502020204030204" pitchFamily="34" charset="0"/>
              </a:rPr>
              <a:t>Ensure policies support youth access to the full range of family planning methods regardless of age, marital status, and number of children, and without requiring the consent of </a:t>
            </a:r>
            <a:br>
              <a:rPr lang="en-US" sz="3400" b="1" dirty="0">
                <a:solidFill>
                  <a:schemeClr val="tx1">
                    <a:lumMod val="85000"/>
                    <a:lumOff val="15000"/>
                  </a:schemeClr>
                </a:solidFill>
                <a:latin typeface="Calibri" panose="020F0502020204030204" pitchFamily="34" charset="0"/>
                <a:ea typeface="+mj-ea"/>
                <a:cs typeface="Calibri" panose="020F0502020204030204" pitchFamily="34" charset="0"/>
              </a:rPr>
            </a:br>
            <a:r>
              <a:rPr lang="en-US" sz="3400" b="1" dirty="0">
                <a:solidFill>
                  <a:schemeClr val="tx1">
                    <a:lumMod val="85000"/>
                    <a:lumOff val="15000"/>
                  </a:schemeClr>
                </a:solidFill>
                <a:latin typeface="Calibri" panose="020F0502020204030204" pitchFamily="34" charset="0"/>
                <a:ea typeface="+mj-ea"/>
                <a:cs typeface="Calibri" panose="020F0502020204030204" pitchFamily="34" charset="0"/>
              </a:rPr>
              <a:t>a third party.</a:t>
            </a:r>
          </a:p>
        </p:txBody>
      </p:sp>
      <p:pic>
        <p:nvPicPr>
          <p:cNvPr id="3" name="Picture 2" descr="A red sign with white text&#10;&#10;Description automatically generated with low confidence">
            <a:extLst>
              <a:ext uri="{FF2B5EF4-FFF2-40B4-BE49-F238E27FC236}">
                <a16:creationId xmlns:a16="http://schemas.microsoft.com/office/drawing/2014/main" id="{F768A935-3399-124F-8D08-85C5D931BC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368" y="429768"/>
            <a:ext cx="3995928" cy="677088"/>
          </a:xfrm>
          <a:prstGeom prst="rect">
            <a:avLst/>
          </a:prstGeom>
        </p:spPr>
      </p:pic>
    </p:spTree>
    <p:extLst>
      <p:ext uri="{BB962C8B-B14F-4D97-AF65-F5344CB8AC3E}">
        <p14:creationId xmlns:p14="http://schemas.microsoft.com/office/powerpoint/2010/main" val="55980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0000"/>
          </a:schemeClr>
        </a:solidFill>
        <a:effectLst/>
      </p:bgPr>
    </p:bg>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3EF1F5F0-2C65-8E48-BF3D-02B744A3E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9" name="Content Placeholder 3">
            <a:extLst>
              <a:ext uri="{FF2B5EF4-FFF2-40B4-BE49-F238E27FC236}">
                <a16:creationId xmlns:a16="http://schemas.microsoft.com/office/drawing/2014/main" id="{9FBFF9E8-CEBD-144B-A94D-C59EEADFB032}"/>
              </a:ext>
            </a:extLst>
          </p:cNvPr>
          <p:cNvSpPr txBox="1">
            <a:spLocks/>
          </p:cNvSpPr>
          <p:nvPr/>
        </p:nvSpPr>
        <p:spPr>
          <a:xfrm>
            <a:off x="786384" y="1508760"/>
            <a:ext cx="5282916" cy="2011833"/>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400" b="1" dirty="0">
                <a:solidFill>
                  <a:schemeClr val="tx1">
                    <a:lumMod val="85000"/>
                    <a:lumOff val="15000"/>
                  </a:schemeClr>
                </a:solidFill>
                <a:latin typeface="Calibri" panose="020F0502020204030204" pitchFamily="34" charset="0"/>
                <a:ea typeface="+mj-ea"/>
                <a:cs typeface="Calibri" panose="020F0502020204030204" pitchFamily="34" charset="0"/>
              </a:rPr>
              <a:t>Provide client-centered care in recognition of youth’s diverse reproductive needs.</a:t>
            </a:r>
          </a:p>
          <a:p>
            <a:pPr marL="0" indent="0">
              <a:buNone/>
            </a:pPr>
            <a:endParaRPr lang="en-US" sz="3400" b="1" dirty="0">
              <a:solidFill>
                <a:schemeClr val="tx1">
                  <a:lumMod val="85000"/>
                  <a:lumOff val="15000"/>
                </a:schemeClr>
              </a:solidFill>
              <a:latin typeface="Calibri" panose="020F0502020204030204" pitchFamily="34" charset="0"/>
              <a:ea typeface="+mj-ea"/>
              <a:cs typeface="Calibri" panose="020F0502020204030204" pitchFamily="34" charset="0"/>
            </a:endParaRPr>
          </a:p>
        </p:txBody>
      </p:sp>
      <p:sp>
        <p:nvSpPr>
          <p:cNvPr id="7" name="Content Placeholder 2">
            <a:extLst>
              <a:ext uri="{FF2B5EF4-FFF2-40B4-BE49-F238E27FC236}">
                <a16:creationId xmlns:a16="http://schemas.microsoft.com/office/drawing/2014/main" id="{73B02DAD-15FF-1A4F-B033-CA5BF44EDDD1}"/>
              </a:ext>
            </a:extLst>
          </p:cNvPr>
          <p:cNvSpPr txBox="1">
            <a:spLocks/>
          </p:cNvSpPr>
          <p:nvPr/>
        </p:nvSpPr>
        <p:spPr>
          <a:xfrm>
            <a:off x="786384" y="3154833"/>
            <a:ext cx="5521905" cy="278251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5000"/>
              </a:lnSpc>
              <a:buNone/>
            </a:pPr>
            <a:r>
              <a:rPr lang="en-US" sz="2400" dirty="0">
                <a:solidFill>
                  <a:schemeClr val="tx1">
                    <a:lumMod val="85000"/>
                    <a:lumOff val="15000"/>
                  </a:schemeClr>
                </a:solidFill>
              </a:rPr>
              <a:t>Like all family planning users, youth’s needs vary based on marital status, geography, </a:t>
            </a:r>
            <a:br>
              <a:rPr lang="en-US" sz="2400" dirty="0">
                <a:solidFill>
                  <a:schemeClr val="tx1">
                    <a:lumMod val="85000"/>
                    <a:lumOff val="15000"/>
                  </a:schemeClr>
                </a:solidFill>
              </a:rPr>
            </a:br>
            <a:r>
              <a:rPr lang="en-US" sz="2400" dirty="0">
                <a:solidFill>
                  <a:schemeClr val="tx1">
                    <a:lumMod val="85000"/>
                    <a:lumOff val="15000"/>
                  </a:schemeClr>
                </a:solidFill>
              </a:rPr>
              <a:t>and other factors. Family planning programs must respond to the varying needs of different groups of youth and not consider them as a homogeneous group.</a:t>
            </a:r>
          </a:p>
        </p:txBody>
      </p:sp>
      <p:pic>
        <p:nvPicPr>
          <p:cNvPr id="3" name="Picture 2" descr="A red and white sign&#10;&#10;Description automatically generated with low confidence">
            <a:extLst>
              <a:ext uri="{FF2B5EF4-FFF2-40B4-BE49-F238E27FC236}">
                <a16:creationId xmlns:a16="http://schemas.microsoft.com/office/drawing/2014/main" id="{BEDAE0C9-0069-C04B-BE75-0F19275118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368" y="429768"/>
            <a:ext cx="3995928" cy="677088"/>
          </a:xfrm>
          <a:prstGeom prst="rect">
            <a:avLst/>
          </a:prstGeom>
        </p:spPr>
      </p:pic>
    </p:spTree>
    <p:extLst>
      <p:ext uri="{BB962C8B-B14F-4D97-AF65-F5344CB8AC3E}">
        <p14:creationId xmlns:p14="http://schemas.microsoft.com/office/powerpoint/2010/main" val="141374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5" name="Picture 4" descr="Graphical user interface&#10;&#10;Description automatically generated with medium confidence">
            <a:extLst>
              <a:ext uri="{FF2B5EF4-FFF2-40B4-BE49-F238E27FC236}">
                <a16:creationId xmlns:a16="http://schemas.microsoft.com/office/drawing/2014/main" id="{BBD0EDD1-2EAC-DC45-9026-C397E95D6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6" name="Content Placeholder 2">
            <a:extLst>
              <a:ext uri="{FF2B5EF4-FFF2-40B4-BE49-F238E27FC236}">
                <a16:creationId xmlns:a16="http://schemas.microsoft.com/office/drawing/2014/main" id="{DF3B5FB8-F16E-FA43-987B-B99EA5FC0B6A}"/>
              </a:ext>
            </a:extLst>
          </p:cNvPr>
          <p:cNvSpPr txBox="1">
            <a:spLocks/>
          </p:cNvSpPr>
          <p:nvPr/>
        </p:nvSpPr>
        <p:spPr>
          <a:xfrm>
            <a:off x="786384" y="3239491"/>
            <a:ext cx="5521905" cy="296386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5000"/>
              </a:lnSpc>
            </a:pPr>
            <a:r>
              <a:rPr lang="en-US" sz="2400" dirty="0">
                <a:solidFill>
                  <a:schemeClr val="tx1">
                    <a:lumMod val="85000"/>
                    <a:lumOff val="15000"/>
                  </a:schemeClr>
                </a:solidFill>
              </a:rPr>
              <a:t>A case history that includes prior contraceptive use and current contraceptive needs.</a:t>
            </a:r>
          </a:p>
          <a:p>
            <a:pPr>
              <a:lnSpc>
                <a:spcPct val="95000"/>
              </a:lnSpc>
            </a:pPr>
            <a:r>
              <a:rPr lang="en-US" sz="2400" dirty="0">
                <a:solidFill>
                  <a:schemeClr val="tx1">
                    <a:lumMod val="85000"/>
                    <a:lumOff val="15000"/>
                  </a:schemeClr>
                </a:solidFill>
              </a:rPr>
              <a:t>Advice on managing side effects. </a:t>
            </a:r>
          </a:p>
          <a:p>
            <a:pPr>
              <a:lnSpc>
                <a:spcPct val="95000"/>
              </a:lnSpc>
            </a:pPr>
            <a:r>
              <a:rPr lang="en-US" sz="2400" dirty="0">
                <a:solidFill>
                  <a:schemeClr val="tx1">
                    <a:lumMod val="85000"/>
                    <a:lumOff val="15000"/>
                  </a:schemeClr>
                </a:solidFill>
              </a:rPr>
              <a:t>Easy-to-understand information that dispels myths and misconceptions about contraceptive methods.</a:t>
            </a:r>
          </a:p>
        </p:txBody>
      </p:sp>
      <p:sp>
        <p:nvSpPr>
          <p:cNvPr id="7" name="Title 1">
            <a:extLst>
              <a:ext uri="{FF2B5EF4-FFF2-40B4-BE49-F238E27FC236}">
                <a16:creationId xmlns:a16="http://schemas.microsoft.com/office/drawing/2014/main" id="{2E4A87C0-659B-D247-8CD2-D3E7743E6C27}"/>
              </a:ext>
            </a:extLst>
          </p:cNvPr>
          <p:cNvSpPr txBox="1">
            <a:spLocks/>
          </p:cNvSpPr>
          <p:nvPr/>
        </p:nvSpPr>
        <p:spPr>
          <a:xfrm>
            <a:off x="786384" y="1327428"/>
            <a:ext cx="5392807" cy="1764907"/>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tx1">
                    <a:lumMod val="85000"/>
                    <a:lumOff val="15000"/>
                  </a:schemeClr>
                </a:solidFill>
                <a:latin typeface="Calibri" panose="020F0502020204030204" pitchFamily="34" charset="0"/>
                <a:cs typeface="Calibri" panose="020F0502020204030204" pitchFamily="34" charset="0"/>
              </a:rPr>
              <a:t>Ensure provider guidelines promote high-quality, supportive contraceptive counseling to youth, including:</a:t>
            </a:r>
          </a:p>
        </p:txBody>
      </p:sp>
      <p:pic>
        <p:nvPicPr>
          <p:cNvPr id="3" name="Picture 2" descr="A picture containing text, red, clipart&#10;&#10;Description automatically generated">
            <a:extLst>
              <a:ext uri="{FF2B5EF4-FFF2-40B4-BE49-F238E27FC236}">
                <a16:creationId xmlns:a16="http://schemas.microsoft.com/office/drawing/2014/main" id="{7EF451BA-B744-6B4F-BFD9-279A374D5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368" y="429768"/>
            <a:ext cx="3995928" cy="677088"/>
          </a:xfrm>
          <a:prstGeom prst="rect">
            <a:avLst/>
          </a:prstGeom>
        </p:spPr>
      </p:pic>
    </p:spTree>
    <p:extLst>
      <p:ext uri="{BB962C8B-B14F-4D97-AF65-F5344CB8AC3E}">
        <p14:creationId xmlns:p14="http://schemas.microsoft.com/office/powerpoint/2010/main" val="27790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0000"/>
          </a:schemeClr>
        </a:solidFill>
        <a:effectLst/>
      </p:bgPr>
    </p:bg>
    <p:spTree>
      <p:nvGrpSpPr>
        <p:cNvPr id="1" name=""/>
        <p:cNvGrpSpPr/>
        <p:nvPr/>
      </p:nvGrpSpPr>
      <p:grpSpPr>
        <a:xfrm>
          <a:off x="0" y="0"/>
          <a:ext cx="0" cy="0"/>
          <a:chOff x="0" y="0"/>
          <a:chExt cx="0" cy="0"/>
        </a:xfrm>
      </p:grpSpPr>
      <p:pic>
        <p:nvPicPr>
          <p:cNvPr id="12" name="Picture 11" descr="Graphical user interface, icon&#10;&#10;Description automatically generated with medium confidence">
            <a:extLst>
              <a:ext uri="{FF2B5EF4-FFF2-40B4-BE49-F238E27FC236}">
                <a16:creationId xmlns:a16="http://schemas.microsoft.com/office/drawing/2014/main" id="{0AA74BC7-6CF5-DF44-A3E6-76E76B225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A10D6ACC-4ACE-4C76-8459-12168B22E67B}"/>
              </a:ext>
            </a:extLst>
          </p:cNvPr>
          <p:cNvSpPr>
            <a:spLocks noGrp="1"/>
          </p:cNvSpPr>
          <p:nvPr>
            <p:ph idx="1"/>
          </p:nvPr>
        </p:nvSpPr>
        <p:spPr>
          <a:xfrm>
            <a:off x="786384" y="2790962"/>
            <a:ext cx="5047087" cy="1151564"/>
          </a:xfrm>
        </p:spPr>
        <p:txBody>
          <a:bodyPr lIns="0" tIns="0" rIns="0" bIns="0">
            <a:noAutofit/>
          </a:bodyPr>
          <a:lstStyle/>
          <a:p>
            <a:pPr marL="0" indent="0">
              <a:lnSpc>
                <a:spcPct val="95000"/>
              </a:lnSpc>
              <a:buNone/>
            </a:pPr>
            <a:r>
              <a:rPr lang="en-US" sz="2400" dirty="0">
                <a:solidFill>
                  <a:schemeClr val="tx1">
                    <a:lumMod val="85000"/>
                    <a:lumOff val="15000"/>
                  </a:schemeClr>
                </a:solidFill>
              </a:rPr>
              <a:t>Pharmacy and drug shop staff should receive training and support on the family planning methods they offer.</a:t>
            </a:r>
          </a:p>
        </p:txBody>
      </p:sp>
      <p:sp>
        <p:nvSpPr>
          <p:cNvPr id="2" name="Title 1">
            <a:extLst>
              <a:ext uri="{FF2B5EF4-FFF2-40B4-BE49-F238E27FC236}">
                <a16:creationId xmlns:a16="http://schemas.microsoft.com/office/drawing/2014/main" id="{5DE1059D-E91B-4C73-B1EA-B4A492480017}"/>
              </a:ext>
            </a:extLst>
          </p:cNvPr>
          <p:cNvSpPr>
            <a:spLocks noGrp="1"/>
          </p:cNvSpPr>
          <p:nvPr>
            <p:ph type="title"/>
          </p:nvPr>
        </p:nvSpPr>
        <p:spPr>
          <a:xfrm>
            <a:off x="786384" y="1325880"/>
            <a:ext cx="5233123" cy="1415770"/>
          </a:xfrm>
        </p:spPr>
        <p:txBody>
          <a:bodyPr lIns="0" tIns="0" rIns="0" bIns="0" anchor="t">
            <a:normAutofit/>
          </a:bodyPr>
          <a:lstStyle/>
          <a:p>
            <a:r>
              <a:rPr lang="en-US" sz="3000" b="1" dirty="0">
                <a:solidFill>
                  <a:schemeClr val="tx1">
                    <a:lumMod val="85000"/>
                    <a:lumOff val="15000"/>
                  </a:schemeClr>
                </a:solidFill>
                <a:latin typeface="Calibri" panose="020F0502020204030204" pitchFamily="34" charset="0"/>
                <a:cs typeface="Calibri" panose="020F0502020204030204" pitchFamily="34" charset="0"/>
              </a:rPr>
              <a:t>Ensure youth can access contraceptives in the private </a:t>
            </a:r>
            <a:br>
              <a:rPr lang="en-US" sz="3000" b="1" dirty="0">
                <a:solidFill>
                  <a:schemeClr val="tx1">
                    <a:lumMod val="85000"/>
                    <a:lumOff val="15000"/>
                  </a:schemeClr>
                </a:solidFill>
                <a:latin typeface="Calibri" panose="020F0502020204030204" pitchFamily="34" charset="0"/>
                <a:cs typeface="Calibri" panose="020F0502020204030204" pitchFamily="34" charset="0"/>
              </a:rPr>
            </a:br>
            <a:r>
              <a:rPr lang="en-US" sz="3000" b="1" dirty="0">
                <a:solidFill>
                  <a:schemeClr val="tx1">
                    <a:lumMod val="85000"/>
                    <a:lumOff val="15000"/>
                  </a:schemeClr>
                </a:solidFill>
                <a:latin typeface="Calibri" panose="020F0502020204030204" pitchFamily="34" charset="0"/>
                <a:cs typeface="Calibri" panose="020F0502020204030204" pitchFamily="34" charset="0"/>
              </a:rPr>
              <a:t>and informal sector.</a:t>
            </a:r>
          </a:p>
        </p:txBody>
      </p:sp>
      <p:pic>
        <p:nvPicPr>
          <p:cNvPr id="6" name="Picture 5" descr="A red sign with white text&#10;&#10;Description automatically generated with medium confidence">
            <a:extLst>
              <a:ext uri="{FF2B5EF4-FFF2-40B4-BE49-F238E27FC236}">
                <a16:creationId xmlns:a16="http://schemas.microsoft.com/office/drawing/2014/main" id="{39486011-A7AD-3547-9386-602BB04F6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68" y="429768"/>
            <a:ext cx="3995928" cy="677088"/>
          </a:xfrm>
          <a:prstGeom prst="rect">
            <a:avLst/>
          </a:prstGeom>
        </p:spPr>
      </p:pic>
    </p:spTree>
    <p:extLst>
      <p:ext uri="{BB962C8B-B14F-4D97-AF65-F5344CB8AC3E}">
        <p14:creationId xmlns:p14="http://schemas.microsoft.com/office/powerpoint/2010/main" val="226315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0000"/>
          </a:schemeClr>
        </a:solidFill>
        <a:effectLst/>
      </p:bgPr>
    </p:bg>
    <p:spTree>
      <p:nvGrpSpPr>
        <p:cNvPr id="1" name=""/>
        <p:cNvGrpSpPr/>
        <p:nvPr/>
      </p:nvGrpSpPr>
      <p:grpSpPr>
        <a:xfrm>
          <a:off x="0" y="0"/>
          <a:ext cx="0" cy="0"/>
          <a:chOff x="0" y="0"/>
          <a:chExt cx="0" cy="0"/>
        </a:xfrm>
      </p:grpSpPr>
      <p:pic>
        <p:nvPicPr>
          <p:cNvPr id="5" name="Picture 4" descr="A person and person standing in front of a screen&#10;&#10;Description automatically generated with medium confidence">
            <a:extLst>
              <a:ext uri="{FF2B5EF4-FFF2-40B4-BE49-F238E27FC236}">
                <a16:creationId xmlns:a16="http://schemas.microsoft.com/office/drawing/2014/main" id="{A5CAC9A6-C840-474C-B7DC-3469A2AB2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F0320A03-9179-4461-85C9-6F9E5FB1540A}"/>
              </a:ext>
            </a:extLst>
          </p:cNvPr>
          <p:cNvSpPr>
            <a:spLocks noGrp="1"/>
          </p:cNvSpPr>
          <p:nvPr>
            <p:ph type="title"/>
          </p:nvPr>
        </p:nvSpPr>
        <p:spPr>
          <a:xfrm>
            <a:off x="786384" y="914400"/>
            <a:ext cx="5098223" cy="1457909"/>
          </a:xfrm>
        </p:spPr>
        <p:txBody>
          <a:bodyPr lIns="0" tIns="0" rIns="0" bIns="0" anchor="t" anchorCtr="0">
            <a:noAutofit/>
          </a:bodyPr>
          <a:lstStyle/>
          <a:p>
            <a:pPr>
              <a:lnSpc>
                <a:spcPct val="80000"/>
              </a:lnSpc>
            </a:pPr>
            <a:r>
              <a:rPr lang="en-US" sz="5000" b="1" dirty="0">
                <a:solidFill>
                  <a:schemeClr val="tx2"/>
                </a:solidFill>
                <a:latin typeface="Calibri" panose="020F0502020204030204" pitchFamily="34" charset="0"/>
                <a:cs typeface="Calibri" panose="020F0502020204030204" pitchFamily="34" charset="0"/>
              </a:rPr>
              <a:t>Family planning </a:t>
            </a:r>
            <a:br>
              <a:rPr lang="en-US" sz="5000" b="1" dirty="0">
                <a:solidFill>
                  <a:schemeClr val="tx2"/>
                </a:solidFill>
                <a:latin typeface="Calibri" panose="020F0502020204030204" pitchFamily="34" charset="0"/>
                <a:cs typeface="Calibri" panose="020F0502020204030204" pitchFamily="34" charset="0"/>
              </a:rPr>
            </a:br>
            <a:r>
              <a:rPr lang="en-US" sz="5000" b="1" dirty="0">
                <a:solidFill>
                  <a:schemeClr val="tx2"/>
                </a:solidFill>
                <a:latin typeface="Calibri" panose="020F0502020204030204" pitchFamily="34" charset="0"/>
                <a:cs typeface="Calibri" panose="020F0502020204030204" pitchFamily="34" charset="0"/>
              </a:rPr>
              <a:t>is essential</a:t>
            </a:r>
          </a:p>
        </p:txBody>
      </p:sp>
      <p:sp>
        <p:nvSpPr>
          <p:cNvPr id="3" name="Content Placeholder 2">
            <a:extLst>
              <a:ext uri="{FF2B5EF4-FFF2-40B4-BE49-F238E27FC236}">
                <a16:creationId xmlns:a16="http://schemas.microsoft.com/office/drawing/2014/main" id="{B1FE45BD-D53F-4598-92A8-E4A290FE7A44}"/>
              </a:ext>
            </a:extLst>
          </p:cNvPr>
          <p:cNvSpPr>
            <a:spLocks noGrp="1"/>
          </p:cNvSpPr>
          <p:nvPr>
            <p:ph idx="1"/>
          </p:nvPr>
        </p:nvSpPr>
        <p:spPr>
          <a:xfrm>
            <a:off x="786383" y="2526399"/>
            <a:ext cx="5745045" cy="2469524"/>
          </a:xfrm>
        </p:spPr>
        <p:txBody>
          <a:bodyPr lIns="0" tIns="0" rIns="0" bIns="0">
            <a:normAutofit/>
          </a:bodyPr>
          <a:lstStyle/>
          <a:p>
            <a:pPr marL="0" indent="0">
              <a:lnSpc>
                <a:spcPct val="95000"/>
              </a:lnSpc>
              <a:buNone/>
            </a:pPr>
            <a:r>
              <a:rPr lang="en-US" sz="2400" dirty="0">
                <a:solidFill>
                  <a:schemeClr val="tx1">
                    <a:lumMod val="85000"/>
                    <a:lumOff val="15000"/>
                  </a:schemeClr>
                </a:solidFill>
              </a:rPr>
              <a:t>Family planning programs are </a:t>
            </a:r>
            <a:br>
              <a:rPr lang="en-US" sz="2400" dirty="0">
                <a:solidFill>
                  <a:schemeClr val="tx1">
                    <a:lumMod val="85000"/>
                    <a:lumOff val="15000"/>
                  </a:schemeClr>
                </a:solidFill>
              </a:rPr>
            </a:br>
            <a:r>
              <a:rPr lang="en-US" sz="2400" b="1" dirty="0">
                <a:solidFill>
                  <a:schemeClr val="tx1">
                    <a:lumMod val="85000"/>
                    <a:lumOff val="15000"/>
                  </a:schemeClr>
                </a:solidFill>
              </a:rPr>
              <a:t>high-impact, cost-effective interventions</a:t>
            </a:r>
            <a:r>
              <a:rPr lang="en-US" sz="2400" dirty="0">
                <a:solidFill>
                  <a:schemeClr val="tx1">
                    <a:lumMod val="85000"/>
                    <a:lumOff val="15000"/>
                  </a:schemeClr>
                </a:solidFill>
              </a:rPr>
              <a:t> </a:t>
            </a:r>
            <a:br>
              <a:rPr lang="en-US" sz="2400" dirty="0">
                <a:solidFill>
                  <a:schemeClr val="tx1">
                    <a:lumMod val="85000"/>
                    <a:lumOff val="15000"/>
                  </a:schemeClr>
                </a:solidFill>
              </a:rPr>
            </a:br>
            <a:r>
              <a:rPr lang="en-US" sz="2400" dirty="0">
                <a:solidFill>
                  <a:schemeClr val="tx1">
                    <a:lumMod val="85000"/>
                    <a:lumOff val="15000"/>
                  </a:schemeClr>
                </a:solidFill>
              </a:rPr>
              <a:t>that allow individuals to fulfill </a:t>
            </a:r>
            <a:br>
              <a:rPr lang="en-US" sz="2400" dirty="0">
                <a:solidFill>
                  <a:schemeClr val="tx1">
                    <a:lumMod val="85000"/>
                    <a:lumOff val="15000"/>
                  </a:schemeClr>
                </a:solidFill>
              </a:rPr>
            </a:br>
            <a:r>
              <a:rPr lang="en-US" sz="2400" dirty="0">
                <a:solidFill>
                  <a:schemeClr val="tx1">
                    <a:lumMod val="85000"/>
                    <a:lumOff val="15000"/>
                  </a:schemeClr>
                </a:solidFill>
              </a:rPr>
              <a:t>their reproductive intentions and </a:t>
            </a:r>
            <a:br>
              <a:rPr lang="en-US" sz="2400" dirty="0">
                <a:solidFill>
                  <a:schemeClr val="tx1">
                    <a:lumMod val="85000"/>
                    <a:lumOff val="15000"/>
                  </a:schemeClr>
                </a:solidFill>
              </a:rPr>
            </a:br>
            <a:r>
              <a:rPr lang="en-US" sz="2400" dirty="0">
                <a:solidFill>
                  <a:schemeClr val="tx1">
                    <a:lumMod val="85000"/>
                    <a:lumOff val="15000"/>
                  </a:schemeClr>
                </a:solidFill>
              </a:rPr>
              <a:t>improve maternal, neonatal, and </a:t>
            </a:r>
            <a:br>
              <a:rPr lang="en-US" sz="2400" dirty="0">
                <a:solidFill>
                  <a:schemeClr val="tx1">
                    <a:lumMod val="85000"/>
                    <a:lumOff val="15000"/>
                  </a:schemeClr>
                </a:solidFill>
              </a:rPr>
            </a:br>
            <a:r>
              <a:rPr lang="en-US" sz="2400" dirty="0">
                <a:solidFill>
                  <a:schemeClr val="tx1">
                    <a:lumMod val="85000"/>
                    <a:lumOff val="15000"/>
                  </a:schemeClr>
                </a:solidFill>
              </a:rPr>
              <a:t>child health outcomes.</a:t>
            </a:r>
          </a:p>
        </p:txBody>
      </p:sp>
    </p:spTree>
    <p:extLst>
      <p:ext uri="{BB962C8B-B14F-4D97-AF65-F5344CB8AC3E}">
        <p14:creationId xmlns:p14="http://schemas.microsoft.com/office/powerpoint/2010/main" val="8416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0000"/>
          </a:schemeClr>
        </a:solidFill>
        <a:effectLst/>
      </p:bgPr>
    </p:bg>
    <p:spTree>
      <p:nvGrpSpPr>
        <p:cNvPr id="1" name=""/>
        <p:cNvGrpSpPr/>
        <p:nvPr/>
      </p:nvGrpSpPr>
      <p:grpSpPr>
        <a:xfrm>
          <a:off x="0" y="0"/>
          <a:ext cx="0" cy="0"/>
          <a:chOff x="0" y="0"/>
          <a:chExt cx="0" cy="0"/>
        </a:xfrm>
      </p:grpSpPr>
      <p:pic>
        <p:nvPicPr>
          <p:cNvPr id="11" name="Picture 10" descr="Graphical user interface, icon&#10;&#10;Description automatically generated with medium confidence">
            <a:extLst>
              <a:ext uri="{FF2B5EF4-FFF2-40B4-BE49-F238E27FC236}">
                <a16:creationId xmlns:a16="http://schemas.microsoft.com/office/drawing/2014/main" id="{9DE5046E-8263-D844-A900-8D527474A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5DE1059D-E91B-4C73-B1EA-B4A492480017}"/>
              </a:ext>
            </a:extLst>
          </p:cNvPr>
          <p:cNvSpPr>
            <a:spLocks noGrp="1"/>
          </p:cNvSpPr>
          <p:nvPr>
            <p:ph type="title"/>
          </p:nvPr>
        </p:nvSpPr>
        <p:spPr>
          <a:xfrm>
            <a:off x="786384" y="1325880"/>
            <a:ext cx="5074925" cy="1415770"/>
          </a:xfrm>
        </p:spPr>
        <p:txBody>
          <a:bodyPr lIns="0" tIns="0" rIns="0" bIns="0" anchor="t">
            <a:normAutofit/>
          </a:bodyPr>
          <a:lstStyle/>
          <a:p>
            <a:r>
              <a:rPr lang="en-US" sz="3000" b="1" dirty="0">
                <a:solidFill>
                  <a:schemeClr val="tx1">
                    <a:lumMod val="85000"/>
                    <a:lumOff val="15000"/>
                  </a:schemeClr>
                </a:solidFill>
                <a:latin typeface="Calibri" panose="020F0502020204030204" pitchFamily="34" charset="0"/>
                <a:cs typeface="Calibri" panose="020F0502020204030204" pitchFamily="34" charset="0"/>
              </a:rPr>
              <a:t>Ensure youth can access contraceptives in the private and informal sector.</a:t>
            </a:r>
          </a:p>
        </p:txBody>
      </p:sp>
      <p:sp>
        <p:nvSpPr>
          <p:cNvPr id="23" name="Content Placeholder 2">
            <a:extLst>
              <a:ext uri="{FF2B5EF4-FFF2-40B4-BE49-F238E27FC236}">
                <a16:creationId xmlns:a16="http://schemas.microsoft.com/office/drawing/2014/main" id="{05EF49B0-1452-984C-A21B-54571380BCBE}"/>
              </a:ext>
            </a:extLst>
          </p:cNvPr>
          <p:cNvSpPr txBox="1">
            <a:spLocks/>
          </p:cNvSpPr>
          <p:nvPr/>
        </p:nvSpPr>
        <p:spPr>
          <a:xfrm>
            <a:off x="786384" y="2794352"/>
            <a:ext cx="4554242" cy="2503735"/>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5000"/>
              </a:lnSpc>
              <a:buNone/>
            </a:pPr>
            <a:r>
              <a:rPr lang="en-US" sz="2400" dirty="0">
                <a:solidFill>
                  <a:schemeClr val="tx1">
                    <a:lumMod val="85000"/>
                    <a:lumOff val="15000"/>
                  </a:schemeClr>
                </a:solidFill>
              </a:rPr>
              <a:t>Out-of-pocket costs for youth, </a:t>
            </a:r>
            <a:br>
              <a:rPr lang="en-US" sz="2400" b="1" dirty="0">
                <a:solidFill>
                  <a:schemeClr val="tx1">
                    <a:lumMod val="85000"/>
                    <a:lumOff val="15000"/>
                  </a:schemeClr>
                </a:solidFill>
              </a:rPr>
            </a:br>
            <a:r>
              <a:rPr lang="en-US" sz="2400" dirty="0">
                <a:solidFill>
                  <a:schemeClr val="tx1">
                    <a:lumMod val="85000"/>
                    <a:lumOff val="15000"/>
                  </a:schemeClr>
                </a:solidFill>
              </a:rPr>
              <a:t>who earn less money, should be addressed through the provision of vouchers that youth can exchange for family planning care.</a:t>
            </a:r>
          </a:p>
        </p:txBody>
      </p:sp>
      <p:pic>
        <p:nvPicPr>
          <p:cNvPr id="7" name="Picture 6" descr="A red sign with white text&#10;&#10;Description automatically generated with medium confidence">
            <a:extLst>
              <a:ext uri="{FF2B5EF4-FFF2-40B4-BE49-F238E27FC236}">
                <a16:creationId xmlns:a16="http://schemas.microsoft.com/office/drawing/2014/main" id="{192AE258-E6D8-FF47-953E-EC3793C30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368" y="429768"/>
            <a:ext cx="3995928" cy="677088"/>
          </a:xfrm>
          <a:prstGeom prst="rect">
            <a:avLst/>
          </a:prstGeom>
        </p:spPr>
      </p:pic>
    </p:spTree>
    <p:extLst>
      <p:ext uri="{BB962C8B-B14F-4D97-AF65-F5344CB8AC3E}">
        <p14:creationId xmlns:p14="http://schemas.microsoft.com/office/powerpoint/2010/main" val="4395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5" name="Picture 4" descr="Graphical user interface&#10;&#10;Description automatically generated with medium confidence">
            <a:extLst>
              <a:ext uri="{FF2B5EF4-FFF2-40B4-BE49-F238E27FC236}">
                <a16:creationId xmlns:a16="http://schemas.microsoft.com/office/drawing/2014/main" id="{7597471C-7B64-9A46-A220-B16E351EC4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21765"/>
            <a:ext cx="12179300" cy="6858000"/>
          </a:xfrm>
          <a:prstGeom prst="rect">
            <a:avLst/>
          </a:prstGeom>
        </p:spPr>
      </p:pic>
      <p:sp>
        <p:nvSpPr>
          <p:cNvPr id="9" name="Title 1">
            <a:extLst>
              <a:ext uri="{FF2B5EF4-FFF2-40B4-BE49-F238E27FC236}">
                <a16:creationId xmlns:a16="http://schemas.microsoft.com/office/drawing/2014/main" id="{488F9447-66B0-D148-AB0C-B3E9C15B1F58}"/>
              </a:ext>
            </a:extLst>
          </p:cNvPr>
          <p:cNvSpPr txBox="1">
            <a:spLocks/>
          </p:cNvSpPr>
          <p:nvPr/>
        </p:nvSpPr>
        <p:spPr>
          <a:xfrm>
            <a:off x="786384" y="1325879"/>
            <a:ext cx="5074925" cy="1882833"/>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tx1">
                    <a:lumMod val="85000"/>
                    <a:lumOff val="15000"/>
                  </a:schemeClr>
                </a:solidFill>
                <a:latin typeface="Calibri" panose="020F0502020204030204" pitchFamily="34" charset="0"/>
                <a:cs typeface="Calibri" panose="020F0502020204030204" pitchFamily="34" charset="0"/>
              </a:rPr>
              <a:t>Ensure providers have the tools and platforms to use a range of follow-up mechanisms between appointments.</a:t>
            </a:r>
          </a:p>
        </p:txBody>
      </p:sp>
      <p:sp>
        <p:nvSpPr>
          <p:cNvPr id="12" name="Content Placeholder 2">
            <a:extLst>
              <a:ext uri="{FF2B5EF4-FFF2-40B4-BE49-F238E27FC236}">
                <a16:creationId xmlns:a16="http://schemas.microsoft.com/office/drawing/2014/main" id="{4A0D0DE6-6131-EC44-A2A6-3FF411206A56}"/>
              </a:ext>
            </a:extLst>
          </p:cNvPr>
          <p:cNvSpPr txBox="1">
            <a:spLocks/>
          </p:cNvSpPr>
          <p:nvPr/>
        </p:nvSpPr>
        <p:spPr>
          <a:xfrm>
            <a:off x="786384" y="3246120"/>
            <a:ext cx="4554242" cy="1685261"/>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5000"/>
              </a:lnSpc>
              <a:buNone/>
            </a:pPr>
            <a:r>
              <a:rPr lang="en-US" sz="2400" dirty="0">
                <a:solidFill>
                  <a:schemeClr val="tx1">
                    <a:lumMod val="85000"/>
                    <a:lumOff val="15000"/>
                  </a:schemeClr>
                </a:solidFill>
              </a:rPr>
              <a:t>Actively following up with women who are using a method increases contraceptive continuation and facilitates switching in the case of unacceptable side effects.</a:t>
            </a:r>
          </a:p>
        </p:txBody>
      </p:sp>
      <p:pic>
        <p:nvPicPr>
          <p:cNvPr id="3" name="Picture 2" descr="A red sign with white text&#10;&#10;Description automatically generated with medium confidence">
            <a:extLst>
              <a:ext uri="{FF2B5EF4-FFF2-40B4-BE49-F238E27FC236}">
                <a16:creationId xmlns:a16="http://schemas.microsoft.com/office/drawing/2014/main" id="{7CB5B87E-F0B3-5C40-8BCE-8999A6A49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68" y="429768"/>
            <a:ext cx="3995928" cy="677088"/>
          </a:xfrm>
          <a:prstGeom prst="rect">
            <a:avLst/>
          </a:prstGeom>
        </p:spPr>
      </p:pic>
    </p:spTree>
    <p:extLst>
      <p:ext uri="{BB962C8B-B14F-4D97-AF65-F5344CB8AC3E}">
        <p14:creationId xmlns:p14="http://schemas.microsoft.com/office/powerpoint/2010/main" val="73028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5" name="Picture 4" descr="Graphical user interface&#10;&#10;Description automatically generated with medium confidence">
            <a:extLst>
              <a:ext uri="{FF2B5EF4-FFF2-40B4-BE49-F238E27FC236}">
                <a16:creationId xmlns:a16="http://schemas.microsoft.com/office/drawing/2014/main" id="{7597471C-7B64-9A46-A220-B16E351EC4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21765"/>
            <a:ext cx="12179300" cy="6858000"/>
          </a:xfrm>
          <a:prstGeom prst="rect">
            <a:avLst/>
          </a:prstGeom>
        </p:spPr>
      </p:pic>
      <p:sp>
        <p:nvSpPr>
          <p:cNvPr id="9" name="Title 1">
            <a:extLst>
              <a:ext uri="{FF2B5EF4-FFF2-40B4-BE49-F238E27FC236}">
                <a16:creationId xmlns:a16="http://schemas.microsoft.com/office/drawing/2014/main" id="{488F9447-66B0-D148-AB0C-B3E9C15B1F58}"/>
              </a:ext>
            </a:extLst>
          </p:cNvPr>
          <p:cNvSpPr txBox="1">
            <a:spLocks/>
          </p:cNvSpPr>
          <p:nvPr/>
        </p:nvSpPr>
        <p:spPr>
          <a:xfrm>
            <a:off x="786384" y="1325879"/>
            <a:ext cx="5074925" cy="172489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tx1">
                    <a:lumMod val="85000"/>
                    <a:lumOff val="15000"/>
                  </a:schemeClr>
                </a:solidFill>
                <a:latin typeface="Calibri" panose="020F0502020204030204" pitchFamily="34" charset="0"/>
                <a:cs typeface="Calibri" panose="020F0502020204030204" pitchFamily="34" charset="0"/>
              </a:rPr>
              <a:t>Ensure providers have the tools and platforms to use a range of follow-up mechanisms between appointments.</a:t>
            </a:r>
          </a:p>
        </p:txBody>
      </p:sp>
      <p:sp>
        <p:nvSpPr>
          <p:cNvPr id="12" name="Content Placeholder 2">
            <a:extLst>
              <a:ext uri="{FF2B5EF4-FFF2-40B4-BE49-F238E27FC236}">
                <a16:creationId xmlns:a16="http://schemas.microsoft.com/office/drawing/2014/main" id="{4A0D0DE6-6131-EC44-A2A6-3FF411206A56}"/>
              </a:ext>
            </a:extLst>
          </p:cNvPr>
          <p:cNvSpPr txBox="1">
            <a:spLocks/>
          </p:cNvSpPr>
          <p:nvPr/>
        </p:nvSpPr>
        <p:spPr>
          <a:xfrm>
            <a:off x="786384" y="3246120"/>
            <a:ext cx="4554242" cy="209962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1">
                    <a:lumMod val="85000"/>
                    <a:lumOff val="15000"/>
                  </a:schemeClr>
                </a:solidFill>
              </a:rPr>
              <a:t>Countries should implement a variety of follow-up mechanisms, including phone calls, SMS or automated text messages/bots, home-based visits by a health care worker, and a hotline.</a:t>
            </a:r>
          </a:p>
        </p:txBody>
      </p:sp>
      <p:pic>
        <p:nvPicPr>
          <p:cNvPr id="10" name="Picture 9" descr="A red sign with white text&#10;&#10;Description automatically generated with medium confidence">
            <a:extLst>
              <a:ext uri="{FF2B5EF4-FFF2-40B4-BE49-F238E27FC236}">
                <a16:creationId xmlns:a16="http://schemas.microsoft.com/office/drawing/2014/main" id="{FA250B95-A5CF-2745-BB2A-703E0AE88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68" y="429768"/>
            <a:ext cx="3995928" cy="677088"/>
          </a:xfrm>
          <a:prstGeom prst="rect">
            <a:avLst/>
          </a:prstGeom>
        </p:spPr>
      </p:pic>
    </p:spTree>
    <p:extLst>
      <p:ext uri="{BB962C8B-B14F-4D97-AF65-F5344CB8AC3E}">
        <p14:creationId xmlns:p14="http://schemas.microsoft.com/office/powerpoint/2010/main" val="307841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0000"/>
          </a:schemeClr>
        </a:solidFill>
        <a:effectLst/>
      </p:bgPr>
    </p:bg>
    <p:spTree>
      <p:nvGrpSpPr>
        <p:cNvPr id="1" name=""/>
        <p:cNvGrpSpPr/>
        <p:nvPr/>
      </p:nvGrpSpPr>
      <p:grpSpPr>
        <a:xfrm>
          <a:off x="0" y="0"/>
          <a:ext cx="0" cy="0"/>
          <a:chOff x="0" y="0"/>
          <a:chExt cx="0" cy="0"/>
        </a:xfrm>
      </p:grpSpPr>
      <p:pic>
        <p:nvPicPr>
          <p:cNvPr id="8" name="Picture 7" descr="Graphical user interface&#10;&#10;Description automatically generated">
            <a:extLst>
              <a:ext uri="{FF2B5EF4-FFF2-40B4-BE49-F238E27FC236}">
                <a16:creationId xmlns:a16="http://schemas.microsoft.com/office/drawing/2014/main" id="{8CFFCA17-6BAB-B940-819B-91ADFFB6A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4" name="Title 3">
            <a:extLst>
              <a:ext uri="{FF2B5EF4-FFF2-40B4-BE49-F238E27FC236}">
                <a16:creationId xmlns:a16="http://schemas.microsoft.com/office/drawing/2014/main" id="{6B0145C1-4348-154A-A8FC-5291A9AD3936}"/>
              </a:ext>
            </a:extLst>
          </p:cNvPr>
          <p:cNvSpPr>
            <a:spLocks noGrp="1"/>
          </p:cNvSpPr>
          <p:nvPr>
            <p:ph type="title"/>
          </p:nvPr>
        </p:nvSpPr>
        <p:spPr>
          <a:xfrm>
            <a:off x="786384" y="1325880"/>
            <a:ext cx="5383358" cy="2208756"/>
          </a:xfrm>
        </p:spPr>
        <p:txBody>
          <a:bodyPr lIns="0" tIns="0" rIns="0" bIns="0" anchor="t">
            <a:noAutofit/>
          </a:bodyPr>
          <a:lstStyle/>
          <a:p>
            <a:r>
              <a:rPr lang="en-US" sz="3000" b="1" dirty="0">
                <a:solidFill>
                  <a:schemeClr val="tx1">
                    <a:lumMod val="85000"/>
                    <a:lumOff val="15000"/>
                  </a:schemeClr>
                </a:solidFill>
                <a:latin typeface="Calibri" panose="020F0502020204030204" pitchFamily="34" charset="0"/>
                <a:cs typeface="Calibri" panose="020F0502020204030204" pitchFamily="34" charset="0"/>
              </a:rPr>
              <a:t>Ensure that health care delivery points maintain the full complement of methods </a:t>
            </a:r>
            <a:br>
              <a:rPr lang="en-US" sz="3000" b="1" dirty="0">
                <a:solidFill>
                  <a:schemeClr val="tx1">
                    <a:lumMod val="85000"/>
                    <a:lumOff val="15000"/>
                  </a:schemeClr>
                </a:solidFill>
                <a:latin typeface="Calibri" panose="020F0502020204030204" pitchFamily="34" charset="0"/>
                <a:cs typeface="Calibri" panose="020F0502020204030204" pitchFamily="34" charset="0"/>
              </a:rPr>
            </a:br>
            <a:r>
              <a:rPr lang="en-US" sz="3000" b="1" dirty="0">
                <a:solidFill>
                  <a:schemeClr val="tx1">
                    <a:lumMod val="85000"/>
                    <a:lumOff val="15000"/>
                  </a:schemeClr>
                </a:solidFill>
                <a:latin typeface="Calibri" panose="020F0502020204030204" pitchFamily="34" charset="0"/>
                <a:cs typeface="Calibri" panose="020F0502020204030204" pitchFamily="34" charset="0"/>
              </a:rPr>
              <a:t>and advance distribution</a:t>
            </a:r>
            <a:br>
              <a:rPr lang="en-US" sz="3000" b="1" dirty="0">
                <a:solidFill>
                  <a:schemeClr val="tx1">
                    <a:lumMod val="85000"/>
                    <a:lumOff val="15000"/>
                  </a:schemeClr>
                </a:solidFill>
                <a:latin typeface="Calibri" panose="020F0502020204030204" pitchFamily="34" charset="0"/>
                <a:cs typeface="Calibri" panose="020F0502020204030204" pitchFamily="34" charset="0"/>
              </a:rPr>
            </a:br>
            <a:r>
              <a:rPr lang="en-US" sz="3000" b="1" dirty="0">
                <a:solidFill>
                  <a:schemeClr val="tx1">
                    <a:lumMod val="85000"/>
                    <a:lumOff val="15000"/>
                  </a:schemeClr>
                </a:solidFill>
                <a:latin typeface="Calibri" panose="020F0502020204030204" pitchFamily="34" charset="0"/>
                <a:cs typeface="Calibri" panose="020F0502020204030204" pitchFamily="34" charset="0"/>
              </a:rPr>
              <a:t>of self-administered methods.</a:t>
            </a:r>
          </a:p>
        </p:txBody>
      </p:sp>
      <p:sp>
        <p:nvSpPr>
          <p:cNvPr id="5" name="Content Placeholder 4">
            <a:extLst>
              <a:ext uri="{FF2B5EF4-FFF2-40B4-BE49-F238E27FC236}">
                <a16:creationId xmlns:a16="http://schemas.microsoft.com/office/drawing/2014/main" id="{AF35AF0B-B649-E843-998D-10FFF8E86EF3}"/>
              </a:ext>
            </a:extLst>
          </p:cNvPr>
          <p:cNvSpPr>
            <a:spLocks noGrp="1"/>
          </p:cNvSpPr>
          <p:nvPr>
            <p:ph idx="1"/>
          </p:nvPr>
        </p:nvSpPr>
        <p:spPr>
          <a:xfrm>
            <a:off x="786385" y="3673330"/>
            <a:ext cx="5120430" cy="2754902"/>
          </a:xfrm>
        </p:spPr>
        <p:txBody>
          <a:bodyPr lIns="0" tIns="0" rIns="0" bIns="0" anchor="t">
            <a:noAutofit/>
          </a:bodyPr>
          <a:lstStyle/>
          <a:p>
            <a:pPr marL="0" indent="0">
              <a:buNone/>
            </a:pPr>
            <a:r>
              <a:rPr lang="en-US" sz="2400" dirty="0">
                <a:solidFill>
                  <a:schemeClr val="tx1">
                    <a:lumMod val="85000"/>
                    <a:lumOff val="15000"/>
                  </a:schemeClr>
                </a:solidFill>
              </a:rPr>
              <a:t>Broadening the method mix available at service delivery points and through an effective referral mechanism ensures that youth can access their preferred method and switch to another method immediately if they experience unacceptable side effects. </a:t>
            </a:r>
          </a:p>
        </p:txBody>
      </p:sp>
      <p:pic>
        <p:nvPicPr>
          <p:cNvPr id="7" name="Picture 6" descr="A red sign with white text&#10;&#10;Description automatically generated with low confidence">
            <a:extLst>
              <a:ext uri="{FF2B5EF4-FFF2-40B4-BE49-F238E27FC236}">
                <a16:creationId xmlns:a16="http://schemas.microsoft.com/office/drawing/2014/main" id="{C45C7B69-1043-1442-B3C6-65AB095B88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368" y="429768"/>
            <a:ext cx="3995928" cy="677088"/>
          </a:xfrm>
          <a:prstGeom prst="rect">
            <a:avLst/>
          </a:prstGeom>
        </p:spPr>
      </p:pic>
    </p:spTree>
    <p:extLst>
      <p:ext uri="{BB962C8B-B14F-4D97-AF65-F5344CB8AC3E}">
        <p14:creationId xmlns:p14="http://schemas.microsoft.com/office/powerpoint/2010/main" val="178203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 name="Picture 3" descr="A person and person standing in front of a green screen&#10;&#10;Description automatically generated with medium confidence">
            <a:extLst>
              <a:ext uri="{FF2B5EF4-FFF2-40B4-BE49-F238E27FC236}">
                <a16:creationId xmlns:a16="http://schemas.microsoft.com/office/drawing/2014/main" id="{C40AF446-563B-044E-BD2B-28C6A4FE4C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A1FDB7B6-D6D2-6B41-900C-03F137763514}"/>
              </a:ext>
            </a:extLst>
          </p:cNvPr>
          <p:cNvSpPr>
            <a:spLocks noGrp="1"/>
          </p:cNvSpPr>
          <p:nvPr>
            <p:ph type="title"/>
          </p:nvPr>
        </p:nvSpPr>
        <p:spPr>
          <a:xfrm>
            <a:off x="786384" y="1435608"/>
            <a:ext cx="7056353" cy="853761"/>
          </a:xfrm>
        </p:spPr>
        <p:txBody>
          <a:bodyPr lIns="0" tIns="0" rIns="0" bIns="0"/>
          <a:lstStyle/>
          <a:p>
            <a:r>
              <a:rPr lang="en-US" b="1" dirty="0">
                <a:solidFill>
                  <a:schemeClr val="bg1"/>
                </a:solidFill>
                <a:latin typeface="Calibri" panose="020F0502020204030204" pitchFamily="34" charset="0"/>
              </a:rPr>
              <a:t>Thank you!</a:t>
            </a:r>
          </a:p>
        </p:txBody>
      </p:sp>
      <p:sp>
        <p:nvSpPr>
          <p:cNvPr id="8" name="Title 1">
            <a:extLst>
              <a:ext uri="{FF2B5EF4-FFF2-40B4-BE49-F238E27FC236}">
                <a16:creationId xmlns:a16="http://schemas.microsoft.com/office/drawing/2014/main" id="{94FE72E1-2C66-2B4A-8274-E02F4F04056D}"/>
              </a:ext>
            </a:extLst>
          </p:cNvPr>
          <p:cNvSpPr txBox="1">
            <a:spLocks/>
          </p:cNvSpPr>
          <p:nvPr/>
        </p:nvSpPr>
        <p:spPr>
          <a:xfrm>
            <a:off x="786384" y="2370645"/>
            <a:ext cx="7056353" cy="143666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spcAft>
                <a:spcPts val="900"/>
              </a:spcAft>
            </a:pPr>
            <a:r>
              <a:rPr lang="en-US" sz="2400" dirty="0">
                <a:solidFill>
                  <a:schemeClr val="bg1"/>
                </a:solidFill>
                <a:latin typeface="Calibri" panose="020F0502020204030204" pitchFamily="34" charset="0"/>
              </a:rPr>
              <a:t>This presentation is based on a policy brief developed </a:t>
            </a:r>
            <a:br>
              <a:rPr lang="en-US" sz="2400" dirty="0">
                <a:solidFill>
                  <a:schemeClr val="bg1"/>
                </a:solidFill>
                <a:latin typeface="Calibri" panose="020F0502020204030204" pitchFamily="34" charset="0"/>
              </a:rPr>
            </a:br>
            <a:r>
              <a:rPr lang="en-US" sz="2400" dirty="0">
                <a:solidFill>
                  <a:schemeClr val="bg1"/>
                </a:solidFill>
                <a:latin typeface="Calibri" panose="020F0502020204030204" pitchFamily="34" charset="0"/>
              </a:rPr>
              <a:t>by the PACE project. For additional information, </a:t>
            </a:r>
            <a:br>
              <a:rPr lang="en-US" sz="2400" dirty="0">
                <a:solidFill>
                  <a:schemeClr val="bg1"/>
                </a:solidFill>
                <a:latin typeface="Calibri" panose="020F0502020204030204" pitchFamily="34" charset="0"/>
              </a:rPr>
            </a:br>
            <a:r>
              <a:rPr lang="en-US" sz="2400" dirty="0">
                <a:solidFill>
                  <a:schemeClr val="bg1"/>
                </a:solidFill>
                <a:latin typeface="Calibri" panose="020F0502020204030204" pitchFamily="34" charset="0"/>
              </a:rPr>
              <a:t>please contact Cathryn </a:t>
            </a:r>
            <a:r>
              <a:rPr lang="en-US" sz="2400" dirty="0" err="1">
                <a:solidFill>
                  <a:schemeClr val="bg1"/>
                </a:solidFill>
                <a:latin typeface="Calibri" panose="020F0502020204030204" pitchFamily="34" charset="0"/>
              </a:rPr>
              <a:t>Streifel</a:t>
            </a:r>
            <a:r>
              <a:rPr lang="en-US" sz="2400" dirty="0">
                <a:solidFill>
                  <a:schemeClr val="bg1"/>
                </a:solidFill>
                <a:latin typeface="Calibri" panose="020F0502020204030204" pitchFamily="34" charset="0"/>
              </a:rPr>
              <a:t> at: </a:t>
            </a:r>
            <a:r>
              <a:rPr lang="en-US" sz="2400" dirty="0" err="1">
                <a:solidFill>
                  <a:schemeClr val="bg1"/>
                </a:solidFill>
                <a:latin typeface="Calibri" panose="020F0502020204030204" pitchFamily="34" charset="0"/>
              </a:rPr>
              <a:t>cstreifel@prb.org</a:t>
            </a:r>
            <a:r>
              <a:rPr lang="en-US" sz="2400" dirty="0">
                <a:solidFill>
                  <a:schemeClr val="bg1"/>
                </a:solidFill>
                <a:latin typeface="Calibri" panose="020F0502020204030204" pitchFamily="34" charset="0"/>
              </a:rPr>
              <a:t>.</a:t>
            </a:r>
          </a:p>
        </p:txBody>
      </p:sp>
      <p:grpSp>
        <p:nvGrpSpPr>
          <p:cNvPr id="9" name="Group 8">
            <a:extLst>
              <a:ext uri="{FF2B5EF4-FFF2-40B4-BE49-F238E27FC236}">
                <a16:creationId xmlns:a16="http://schemas.microsoft.com/office/drawing/2014/main" id="{524C4E1F-EB4B-F148-83AF-0A7B78BEB718}"/>
              </a:ext>
            </a:extLst>
          </p:cNvPr>
          <p:cNvGrpSpPr/>
          <p:nvPr/>
        </p:nvGrpSpPr>
        <p:grpSpPr>
          <a:xfrm>
            <a:off x="786384" y="4062756"/>
            <a:ext cx="3780990" cy="589957"/>
            <a:chOff x="3996665" y="5837220"/>
            <a:chExt cx="4419381" cy="689567"/>
          </a:xfrm>
        </p:grpSpPr>
        <p:pic>
          <p:nvPicPr>
            <p:cNvPr id="10" name="Picture 9">
              <a:extLst>
                <a:ext uri="{FF2B5EF4-FFF2-40B4-BE49-F238E27FC236}">
                  <a16:creationId xmlns:a16="http://schemas.microsoft.com/office/drawing/2014/main" id="{F700B587-5440-8743-AE31-F254B3CA37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6479" y="5837220"/>
              <a:ext cx="689567" cy="689567"/>
            </a:xfrm>
            <a:prstGeom prst="rect">
              <a:avLst/>
            </a:prstGeom>
          </p:spPr>
        </p:pic>
        <p:pic>
          <p:nvPicPr>
            <p:cNvPr id="11" name="Picture 10">
              <a:extLst>
                <a:ext uri="{FF2B5EF4-FFF2-40B4-BE49-F238E27FC236}">
                  <a16:creationId xmlns:a16="http://schemas.microsoft.com/office/drawing/2014/main" id="{D8BB9AED-4A3B-8749-A0EF-075BA484AE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6665" y="5878511"/>
              <a:ext cx="1970035" cy="606984"/>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79CE8B96-6768-BC44-A4F2-B3821779F2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8872" y="5935837"/>
              <a:ext cx="1152960" cy="394049"/>
            </a:xfrm>
            <a:prstGeom prst="rect">
              <a:avLst/>
            </a:prstGeom>
          </p:spPr>
        </p:pic>
      </p:grpSp>
    </p:spTree>
    <p:extLst>
      <p:ext uri="{BB962C8B-B14F-4D97-AF65-F5344CB8AC3E}">
        <p14:creationId xmlns:p14="http://schemas.microsoft.com/office/powerpoint/2010/main" val="32328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25701-DAA1-471C-AC70-873F6CC963BC}"/>
              </a:ext>
            </a:extLst>
          </p:cNvPr>
          <p:cNvSpPr>
            <a:spLocks noGrp="1"/>
          </p:cNvSpPr>
          <p:nvPr>
            <p:ph type="title"/>
          </p:nvPr>
        </p:nvSpPr>
        <p:spPr>
          <a:xfrm>
            <a:off x="838200" y="534851"/>
            <a:ext cx="10515600" cy="479910"/>
          </a:xfrm>
        </p:spPr>
        <p:txBody>
          <a:bodyPr lIns="0" tIns="0" rIns="0" bIns="0">
            <a:normAutofit/>
          </a:bodyPr>
          <a:lstStyle/>
          <a:p>
            <a:r>
              <a:rPr lang="en-US" sz="2400" b="1" dirty="0">
                <a:solidFill>
                  <a:schemeClr val="accent2"/>
                </a:solidFill>
                <a:latin typeface="+mn-lt"/>
              </a:rPr>
              <a:t>REFERENCES</a:t>
            </a:r>
          </a:p>
        </p:txBody>
      </p:sp>
      <p:sp>
        <p:nvSpPr>
          <p:cNvPr id="3" name="Content Placeholder 2">
            <a:extLst>
              <a:ext uri="{FF2B5EF4-FFF2-40B4-BE49-F238E27FC236}">
                <a16:creationId xmlns:a16="http://schemas.microsoft.com/office/drawing/2014/main" id="{79796218-9E14-4AA5-95BB-0C3FBD51C1C4}"/>
              </a:ext>
            </a:extLst>
          </p:cNvPr>
          <p:cNvSpPr>
            <a:spLocks noGrp="1"/>
          </p:cNvSpPr>
          <p:nvPr>
            <p:ph idx="1"/>
          </p:nvPr>
        </p:nvSpPr>
        <p:spPr>
          <a:xfrm>
            <a:off x="786384" y="1204331"/>
            <a:ext cx="10844338" cy="4839629"/>
          </a:xfrm>
        </p:spPr>
        <p:txBody>
          <a:bodyPr lIns="0" tIns="0" rIns="0" bIns="0" numCol="2" spcCol="274320">
            <a:noAutofit/>
          </a:bodyPr>
          <a:lstStyle/>
          <a:p>
            <a:pPr marL="182880" indent="-182880">
              <a:spcBef>
                <a:spcPts val="0"/>
              </a:spcBef>
              <a:spcAft>
                <a:spcPts val="900"/>
              </a:spcAft>
              <a:buClr>
                <a:schemeClr val="accent2"/>
              </a:buClr>
              <a:buSzPct val="120000"/>
            </a:pPr>
            <a:r>
              <a:rPr lang="en-US" sz="1450" b="0" i="0" u="none" strike="noStrike" baseline="0" dirty="0">
                <a:solidFill>
                  <a:srgbClr val="000000"/>
                </a:solidFill>
              </a:rPr>
              <a:t>Kaitlyn Patierno, </a:t>
            </a:r>
            <a:r>
              <a:rPr lang="en-US" sz="1450" b="0" i="1" u="none" strike="noStrike" baseline="0" dirty="0">
                <a:solidFill>
                  <a:srgbClr val="000000"/>
                </a:solidFill>
              </a:rPr>
              <a:t>Choices and Challenges: Dynamics of Contraceptive Use </a:t>
            </a:r>
            <a:r>
              <a:rPr lang="en-US" sz="1450" b="0" i="0" u="none" strike="noStrike" baseline="0" dirty="0">
                <a:solidFill>
                  <a:srgbClr val="000000"/>
                </a:solidFill>
              </a:rPr>
              <a:t>(Washington, DC: Population Reference Bureau (PRB) 2019). </a:t>
            </a:r>
          </a:p>
          <a:p>
            <a:pPr marL="182880" indent="-182880">
              <a:spcBef>
                <a:spcPts val="0"/>
              </a:spcBef>
              <a:spcAft>
                <a:spcPts val="900"/>
              </a:spcAft>
              <a:buClr>
                <a:schemeClr val="accent2"/>
              </a:buClr>
              <a:buSzPct val="120000"/>
            </a:pPr>
            <a:r>
              <a:rPr lang="en-US" sz="1450" b="0" i="0" u="none" strike="noStrike" baseline="0" dirty="0">
                <a:solidFill>
                  <a:srgbClr val="000000"/>
                </a:solidFill>
              </a:rPr>
              <a:t>Ann K. Blanc et al., “Patterns and Trends in Adolescents’ Contraceptive Use and Discontinuation in Developing Countries and Comparisons With Adult Women,” </a:t>
            </a:r>
            <a:r>
              <a:rPr lang="en-US" sz="1450" b="0" i="1" u="none" strike="noStrike" baseline="0" dirty="0">
                <a:solidFill>
                  <a:srgbClr val="000000"/>
                </a:solidFill>
              </a:rPr>
              <a:t>International Perspectives on Sexual and Reproductive Health </a:t>
            </a:r>
            <a:r>
              <a:rPr lang="en-US" sz="1450" b="0" i="0" u="none" strike="noStrike" baseline="0" dirty="0">
                <a:solidFill>
                  <a:srgbClr val="000000"/>
                </a:solidFill>
              </a:rPr>
              <a:t>35, no. 2 (2009): 63-71.</a:t>
            </a:r>
          </a:p>
          <a:p>
            <a:pPr marL="182880" indent="-182880">
              <a:spcBef>
                <a:spcPts val="0"/>
              </a:spcBef>
              <a:spcAft>
                <a:spcPts val="900"/>
              </a:spcAft>
              <a:buClr>
                <a:schemeClr val="accent2"/>
              </a:buClr>
              <a:buSzPct val="120000"/>
            </a:pPr>
            <a:r>
              <a:rPr lang="en-US" sz="1450" b="0" i="0" u="none" strike="noStrike" baseline="0" dirty="0">
                <a:solidFill>
                  <a:srgbClr val="000000"/>
                </a:solidFill>
              </a:rPr>
              <a:t>Venkatraman </a:t>
            </a:r>
            <a:r>
              <a:rPr lang="en-US" sz="1450" b="0" i="0" u="none" strike="noStrike" baseline="0" dirty="0" err="1">
                <a:solidFill>
                  <a:srgbClr val="000000"/>
                </a:solidFill>
              </a:rPr>
              <a:t>Chandra-Mouli</a:t>
            </a:r>
            <a:r>
              <a:rPr lang="en-US" sz="1450" b="0" i="0" u="none" strike="noStrike" baseline="0" dirty="0">
                <a:solidFill>
                  <a:srgbClr val="000000"/>
                </a:solidFill>
              </a:rPr>
              <a:t>, et al., “A Never-Before Opportunity to Strengthen Investment and Action on Adolescent Contraception, and What We Must Do to Make Full Use of It,” </a:t>
            </a:r>
            <a:r>
              <a:rPr lang="en-US" sz="1450" b="0" i="1" u="none" strike="noStrike" baseline="0" dirty="0">
                <a:solidFill>
                  <a:srgbClr val="000000"/>
                </a:solidFill>
              </a:rPr>
              <a:t>Reproductive Health </a:t>
            </a:r>
            <a:r>
              <a:rPr lang="en-US" sz="1450" b="0" i="0" u="none" strike="noStrike" baseline="0" dirty="0">
                <a:solidFill>
                  <a:srgbClr val="000000"/>
                </a:solidFill>
              </a:rPr>
              <a:t>14, no. 85 (2017). DOI: 10.1186/s12978-017-0347-9. </a:t>
            </a:r>
          </a:p>
          <a:p>
            <a:pPr marL="182880" indent="-182880">
              <a:spcBef>
                <a:spcPts val="0"/>
              </a:spcBef>
              <a:spcAft>
                <a:spcPts val="900"/>
              </a:spcAft>
              <a:buClr>
                <a:schemeClr val="accent2"/>
              </a:buClr>
              <a:buSzPct val="120000"/>
            </a:pPr>
            <a:r>
              <a:rPr lang="en-US" sz="1450" b="0" i="0" u="none" strike="noStrike" baseline="0" dirty="0">
                <a:solidFill>
                  <a:srgbClr val="000000"/>
                </a:solidFill>
              </a:rPr>
              <a:t>Sarah Castle and Ian Askew, </a:t>
            </a:r>
            <a:r>
              <a:rPr lang="en-US" sz="1450" b="0" i="1" u="none" strike="noStrike" baseline="0" dirty="0">
                <a:solidFill>
                  <a:srgbClr val="000000"/>
                </a:solidFill>
              </a:rPr>
              <a:t>Contraceptive Discontinuation: Reasons, Challenges, and Solutions </a:t>
            </a:r>
            <a:r>
              <a:rPr lang="en-US" sz="1450" b="0" i="0" u="none" strike="noStrike" baseline="0" dirty="0">
                <a:solidFill>
                  <a:srgbClr val="000000"/>
                </a:solidFill>
              </a:rPr>
              <a:t>(Washington, DC: Population Council and FP2020, 2015). </a:t>
            </a:r>
          </a:p>
          <a:p>
            <a:pPr marL="182880" indent="-182880">
              <a:spcBef>
                <a:spcPts val="0"/>
              </a:spcBef>
              <a:spcAft>
                <a:spcPts val="900"/>
              </a:spcAft>
              <a:buClr>
                <a:schemeClr val="accent2"/>
              </a:buClr>
              <a:buSzPct val="120000"/>
            </a:pPr>
            <a:r>
              <a:rPr lang="en-US" sz="1450" b="0" i="0" u="none" strike="noStrike" baseline="0" dirty="0">
                <a:solidFill>
                  <a:srgbClr val="000000"/>
                </a:solidFill>
              </a:rPr>
              <a:t>John Ross, Jill </a:t>
            </a:r>
            <a:r>
              <a:rPr lang="en-US" sz="1450" b="0" i="0" u="none" strike="noStrike" baseline="0" dirty="0" err="1">
                <a:solidFill>
                  <a:srgbClr val="000000"/>
                </a:solidFill>
              </a:rPr>
              <a:t>Keesbury</a:t>
            </a:r>
            <a:r>
              <a:rPr lang="en-US" sz="1450" b="0" i="0" u="none" strike="noStrike" baseline="0" dirty="0">
                <a:solidFill>
                  <a:srgbClr val="000000"/>
                </a:solidFill>
              </a:rPr>
              <a:t>, and Karen Hardee, “Trends in the Contraceptive Method Mix in Low- and Middle-Income Countries: Analysis Using a New ‘Average Deviation’ Measure,” </a:t>
            </a:r>
            <a:r>
              <a:rPr lang="en-US" sz="1450" b="0" i="1" u="none" strike="noStrike" baseline="0" dirty="0">
                <a:solidFill>
                  <a:srgbClr val="000000"/>
                </a:solidFill>
              </a:rPr>
              <a:t>Global Health: Science and Practice </a:t>
            </a:r>
            <a:r>
              <a:rPr lang="en-US" sz="1450" b="0" i="0" u="none" strike="noStrike" baseline="0" dirty="0">
                <a:solidFill>
                  <a:srgbClr val="000000"/>
                </a:solidFill>
              </a:rPr>
              <a:t>3, no. 1 (2015): 34-55.</a:t>
            </a:r>
          </a:p>
          <a:p>
            <a:pPr marL="182880" indent="-182880">
              <a:spcBef>
                <a:spcPts val="0"/>
              </a:spcBef>
              <a:spcAft>
                <a:spcPts val="900"/>
              </a:spcAft>
              <a:buClr>
                <a:schemeClr val="accent2"/>
              </a:buClr>
              <a:buSzPct val="120000"/>
            </a:pPr>
            <a:r>
              <a:rPr lang="en-US" sz="1450" dirty="0">
                <a:solidFill>
                  <a:srgbClr val="000000"/>
                </a:solidFill>
              </a:rPr>
              <a:t>S</a:t>
            </a:r>
            <a:r>
              <a:rPr lang="en-US" sz="1450" b="0" i="0" u="none" strike="noStrike" baseline="0" dirty="0">
                <a:solidFill>
                  <a:srgbClr val="000000"/>
                </a:solidFill>
              </a:rPr>
              <a:t>arah E.K. Bradley, Hilary M. Schwandt, and S. Khan, </a:t>
            </a:r>
            <a:r>
              <a:rPr lang="en-US" sz="1450" b="0" i="1" u="none" strike="noStrike" baseline="0" dirty="0">
                <a:solidFill>
                  <a:srgbClr val="000000"/>
                </a:solidFill>
              </a:rPr>
              <a:t>Levels, Trends and Reasons for Contraceptive Discontinuation</a:t>
            </a:r>
            <a:r>
              <a:rPr lang="en-US" sz="1450" b="0" i="0" u="none" strike="noStrike" baseline="0" dirty="0">
                <a:solidFill>
                  <a:srgbClr val="000000"/>
                </a:solidFill>
              </a:rPr>
              <a:t>, Demographic and Health Survey (DHS) Analytical Studies, no. 20 (Calverton, MD: ICF Macro, 2009). </a:t>
            </a:r>
            <a:endParaRPr lang="en-US" sz="1450" dirty="0"/>
          </a:p>
          <a:p>
            <a:pPr marL="182880" indent="-182880">
              <a:spcBef>
                <a:spcPts val="0"/>
              </a:spcBef>
              <a:spcAft>
                <a:spcPts val="900"/>
              </a:spcAft>
              <a:buClr>
                <a:schemeClr val="accent2"/>
              </a:buClr>
              <a:buSzPct val="120000"/>
            </a:pPr>
            <a:r>
              <a:rPr lang="en-US" sz="1450" b="0" i="0" u="none" strike="noStrike" baseline="0" dirty="0">
                <a:solidFill>
                  <a:srgbClr val="000000"/>
                </a:solidFill>
              </a:rPr>
              <a:t>Michelle Weinberger and Sean Callahan, </a:t>
            </a:r>
            <a:r>
              <a:rPr lang="en-US" sz="1450" b="0" i="1" u="none" strike="noStrike" baseline="0" dirty="0">
                <a:solidFill>
                  <a:srgbClr val="000000"/>
                </a:solidFill>
              </a:rPr>
              <a:t>The Private Sector: Key to Reaching Young People With Contraception </a:t>
            </a:r>
            <a:r>
              <a:rPr lang="en-US" sz="1450" b="0" i="0" u="none" strike="noStrike" baseline="0" dirty="0">
                <a:solidFill>
                  <a:srgbClr val="000000"/>
                </a:solidFill>
              </a:rPr>
              <a:t>(Bethesda, MD: </a:t>
            </a:r>
            <a:r>
              <a:rPr lang="en-US" sz="1450" b="0" i="0" u="none" strike="noStrike" baseline="0" dirty="0" err="1">
                <a:solidFill>
                  <a:srgbClr val="000000"/>
                </a:solidFill>
              </a:rPr>
              <a:t>Abt</a:t>
            </a:r>
            <a:r>
              <a:rPr lang="en-US" sz="1450" b="0" i="0" u="none" strike="noStrike" baseline="0" dirty="0">
                <a:solidFill>
                  <a:srgbClr val="000000"/>
                </a:solidFill>
              </a:rPr>
              <a:t> Associates, 2017). </a:t>
            </a:r>
          </a:p>
          <a:p>
            <a:pPr marL="182880" indent="-182880">
              <a:spcBef>
                <a:spcPts val="0"/>
              </a:spcBef>
              <a:spcAft>
                <a:spcPts val="900"/>
              </a:spcAft>
              <a:buClr>
                <a:schemeClr val="accent2"/>
              </a:buClr>
              <a:buSzPct val="120000"/>
            </a:pPr>
            <a:r>
              <a:rPr lang="en-US" sz="1450" b="0" i="0" u="none" strike="noStrike" baseline="0" dirty="0">
                <a:solidFill>
                  <a:srgbClr val="000000"/>
                </a:solidFill>
              </a:rPr>
              <a:t>Jacqueline E., </a:t>
            </a:r>
            <a:r>
              <a:rPr lang="en-US" sz="1450" b="0" i="0" u="none" strike="noStrike" baseline="0" dirty="0" err="1">
                <a:solidFill>
                  <a:srgbClr val="000000"/>
                </a:solidFill>
              </a:rPr>
              <a:t>Darroch</a:t>
            </a:r>
            <a:r>
              <a:rPr lang="en-US" sz="1450" b="0" i="0" u="none" strike="noStrike" baseline="0" dirty="0">
                <a:solidFill>
                  <a:srgbClr val="000000"/>
                </a:solidFill>
              </a:rPr>
              <a:t>, Gilda </a:t>
            </a:r>
            <a:r>
              <a:rPr lang="en-US" sz="1450" b="0" i="0" u="none" strike="noStrike" baseline="0" dirty="0" err="1">
                <a:solidFill>
                  <a:srgbClr val="000000"/>
                </a:solidFill>
              </a:rPr>
              <a:t>Sedgh</a:t>
            </a:r>
            <a:r>
              <a:rPr lang="en-US" sz="1450" b="0" i="0" u="none" strike="noStrike" baseline="0" dirty="0">
                <a:solidFill>
                  <a:srgbClr val="000000"/>
                </a:solidFill>
              </a:rPr>
              <a:t>, and Haley Ball, </a:t>
            </a:r>
            <a:r>
              <a:rPr lang="en-US" sz="1450" b="0" i="1" u="none" strike="noStrike" baseline="0" dirty="0">
                <a:solidFill>
                  <a:srgbClr val="000000"/>
                </a:solidFill>
              </a:rPr>
              <a:t>Contraceptive Technologies: Responding to Women’s Needs </a:t>
            </a:r>
            <a:r>
              <a:rPr lang="en-US" sz="1450" b="0" i="0" u="none" strike="noStrike" baseline="0" dirty="0">
                <a:solidFill>
                  <a:srgbClr val="000000"/>
                </a:solidFill>
              </a:rPr>
              <a:t>(New York: Guttmacher Institute, 2011). </a:t>
            </a:r>
            <a:endParaRPr lang="en-US" sz="1450" dirty="0">
              <a:solidFill>
                <a:srgbClr val="000000"/>
              </a:solidFill>
            </a:endParaRPr>
          </a:p>
          <a:p>
            <a:pPr marL="182880" indent="-182880">
              <a:spcBef>
                <a:spcPts val="0"/>
              </a:spcBef>
              <a:spcAft>
                <a:spcPts val="900"/>
              </a:spcAft>
              <a:buClr>
                <a:schemeClr val="accent2"/>
              </a:buClr>
              <a:buSzPct val="120000"/>
            </a:pPr>
            <a:r>
              <a:rPr lang="en-US" sz="1450" b="0" i="0" u="none" strike="noStrike" baseline="0" dirty="0" err="1">
                <a:solidFill>
                  <a:srgbClr val="000000"/>
                </a:solidFill>
              </a:rPr>
              <a:t>Saverio</a:t>
            </a:r>
            <a:r>
              <a:rPr lang="en-US" sz="1450" b="0" i="0" u="none" strike="noStrike" baseline="0" dirty="0">
                <a:solidFill>
                  <a:srgbClr val="000000"/>
                </a:solidFill>
              </a:rPr>
              <a:t> </a:t>
            </a:r>
            <a:r>
              <a:rPr lang="en-US" sz="1450" b="0" i="0" u="none" strike="noStrike" baseline="0" dirty="0" err="1">
                <a:solidFill>
                  <a:srgbClr val="000000"/>
                </a:solidFill>
              </a:rPr>
              <a:t>Bellizzi</a:t>
            </a:r>
            <a:r>
              <a:rPr lang="en-US" sz="1450" b="0" i="0" u="none" strike="noStrike" baseline="0" dirty="0">
                <a:solidFill>
                  <a:srgbClr val="000000"/>
                </a:solidFill>
              </a:rPr>
              <a:t> et al., “Adolescent Women With Unintended Pregnancy in Low- and Middle-Income Countries: Reasons for Discontinuation of Contraception,” </a:t>
            </a:r>
            <a:r>
              <a:rPr lang="en-US" sz="1450" b="0" i="1" u="none" strike="noStrike" baseline="0" dirty="0">
                <a:solidFill>
                  <a:srgbClr val="000000"/>
                </a:solidFill>
              </a:rPr>
              <a:t>Journal of Pediatric and Adolescent Gynecology </a:t>
            </a:r>
            <a:r>
              <a:rPr lang="en-US" sz="1450" b="0" i="0" u="none" strike="noStrike" baseline="0" dirty="0">
                <a:solidFill>
                  <a:srgbClr val="000000"/>
                </a:solidFill>
              </a:rPr>
              <a:t>33, no. 2 (2019): 144-48. DOI: 10.1016/j. jpag.2019.11.004. </a:t>
            </a:r>
          </a:p>
          <a:p>
            <a:pPr marL="182880" indent="-182880">
              <a:spcBef>
                <a:spcPts val="0"/>
              </a:spcBef>
              <a:spcAft>
                <a:spcPts val="900"/>
              </a:spcAft>
              <a:buClr>
                <a:schemeClr val="accent2"/>
              </a:buClr>
              <a:buSzPct val="120000"/>
            </a:pPr>
            <a:r>
              <a:rPr lang="en-US" sz="1450" b="0" i="0" u="none" strike="noStrike" baseline="0" dirty="0">
                <a:solidFill>
                  <a:srgbClr val="000000"/>
                </a:solidFill>
              </a:rPr>
              <a:t>Kate H. Rademacher et al., “Menstrual Bleeding Changes Are NORMAL: Proposed Counseling Tool to Address Common Reasons for Non-Use and Discontinuation of Contraception,” </a:t>
            </a:r>
            <a:r>
              <a:rPr lang="en-US" sz="1450" b="0" i="1" u="none" strike="noStrike" baseline="0" dirty="0">
                <a:solidFill>
                  <a:srgbClr val="000000"/>
                </a:solidFill>
              </a:rPr>
              <a:t>Global Health Science Practice </a:t>
            </a:r>
            <a:r>
              <a:rPr lang="en-US" sz="1450" b="0" i="0" u="none" strike="noStrike" baseline="0" dirty="0">
                <a:solidFill>
                  <a:srgbClr val="000000"/>
                </a:solidFill>
              </a:rPr>
              <a:t>6, no. 3 (2018): 603-10. DOI: 10.9745/ GHSP-D-18-00093. </a:t>
            </a:r>
          </a:p>
          <a:p>
            <a:pPr marL="182880" indent="-182880">
              <a:spcBef>
                <a:spcPts val="0"/>
              </a:spcBef>
              <a:spcAft>
                <a:spcPts val="900"/>
              </a:spcAft>
              <a:buClr>
                <a:schemeClr val="accent2"/>
              </a:buClr>
              <a:buSzPct val="120000"/>
            </a:pPr>
            <a:r>
              <a:rPr lang="en-US" sz="1450" b="0" i="0" u="none" strike="noStrike" baseline="0" dirty="0">
                <a:solidFill>
                  <a:srgbClr val="000000"/>
                </a:solidFill>
              </a:rPr>
              <a:t>Ann K. Blanc, </a:t>
            </a:r>
            <a:r>
              <a:rPr lang="en-US" sz="1450" b="0" i="0" u="none" strike="noStrike" baseline="0" dirty="0" err="1">
                <a:solidFill>
                  <a:srgbClr val="000000"/>
                </a:solidFill>
              </a:rPr>
              <a:t>Siân</a:t>
            </a:r>
            <a:r>
              <a:rPr lang="en-US" sz="1450" b="0" i="0" u="none" strike="noStrike" baseline="0" dirty="0">
                <a:solidFill>
                  <a:srgbClr val="000000"/>
                </a:solidFill>
              </a:rPr>
              <a:t> L. Curtis, and Trevor N. Croft, “Monitoring Contraceptive Continuation: Links to Fertility Outcomes and Quality of Care,” </a:t>
            </a:r>
            <a:r>
              <a:rPr lang="en-US" sz="1450" b="0" i="1" u="none" strike="noStrike" baseline="0" dirty="0">
                <a:solidFill>
                  <a:srgbClr val="000000"/>
                </a:solidFill>
              </a:rPr>
              <a:t>Studies in Family Planning </a:t>
            </a:r>
            <a:r>
              <a:rPr lang="en-US" sz="1450" b="0" i="0" u="none" strike="noStrike" baseline="0" dirty="0">
                <a:solidFill>
                  <a:srgbClr val="000000"/>
                </a:solidFill>
              </a:rPr>
              <a:t>33, no. 2 (2002): 127-40. </a:t>
            </a:r>
          </a:p>
          <a:p>
            <a:pPr marL="182880" indent="-182880">
              <a:spcBef>
                <a:spcPts val="0"/>
              </a:spcBef>
              <a:spcAft>
                <a:spcPts val="900"/>
              </a:spcAft>
              <a:buClr>
                <a:schemeClr val="accent2"/>
              </a:buClr>
              <a:buSzPct val="120000"/>
            </a:pPr>
            <a:r>
              <a:rPr lang="en-US" sz="1450" b="0" i="0" u="none" strike="noStrike" baseline="0" dirty="0">
                <a:solidFill>
                  <a:srgbClr val="000000"/>
                </a:solidFill>
              </a:rPr>
              <a:t>Emma Radovich et al., “Who Meets the Contraceptive Needs of Young Women in Sub-Saharan Africa?” </a:t>
            </a:r>
            <a:r>
              <a:rPr lang="en-US" sz="1450" b="0" i="1" u="none" strike="noStrike" baseline="0" dirty="0">
                <a:solidFill>
                  <a:srgbClr val="000000"/>
                </a:solidFill>
              </a:rPr>
              <a:t>Journal of Adolescent Health </a:t>
            </a:r>
            <a:r>
              <a:rPr lang="en-US" sz="1450" b="0" i="0" u="none" strike="noStrike" baseline="0" dirty="0">
                <a:solidFill>
                  <a:srgbClr val="000000"/>
                </a:solidFill>
              </a:rPr>
              <a:t>62, no.3 (2018): 273-80. DOI:10.1016/j. jadohealth.2017.09.013. </a:t>
            </a:r>
            <a:endParaRPr lang="en-US" sz="1450" dirty="0"/>
          </a:p>
        </p:txBody>
      </p:sp>
    </p:spTree>
    <p:extLst>
      <p:ext uri="{BB962C8B-B14F-4D97-AF65-F5344CB8AC3E}">
        <p14:creationId xmlns:p14="http://schemas.microsoft.com/office/powerpoint/2010/main" val="234028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0000"/>
          </a:schemeClr>
        </a:solidFill>
        <a:effectLst/>
      </p:bgPr>
    </p:bg>
    <p:spTree>
      <p:nvGrpSpPr>
        <p:cNvPr id="1" name=""/>
        <p:cNvGrpSpPr/>
        <p:nvPr/>
      </p:nvGrpSpPr>
      <p:grpSpPr>
        <a:xfrm>
          <a:off x="0" y="0"/>
          <a:ext cx="0" cy="0"/>
          <a:chOff x="0" y="0"/>
          <a:chExt cx="0" cy="0"/>
        </a:xfrm>
      </p:grpSpPr>
      <p:pic>
        <p:nvPicPr>
          <p:cNvPr id="8" name="Picture 7" descr="Graphical user interface&#10;&#10;Description automatically generated with low confidence">
            <a:extLst>
              <a:ext uri="{FF2B5EF4-FFF2-40B4-BE49-F238E27FC236}">
                <a16:creationId xmlns:a16="http://schemas.microsoft.com/office/drawing/2014/main" id="{319B9683-2DC5-EF45-A5EA-57543E767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5" name="Content Placeholder 2">
            <a:extLst>
              <a:ext uri="{FF2B5EF4-FFF2-40B4-BE49-F238E27FC236}">
                <a16:creationId xmlns:a16="http://schemas.microsoft.com/office/drawing/2014/main" id="{797A6526-1CAB-2A4C-9357-175E027D1E00}"/>
              </a:ext>
            </a:extLst>
          </p:cNvPr>
          <p:cNvSpPr txBox="1">
            <a:spLocks/>
          </p:cNvSpPr>
          <p:nvPr/>
        </p:nvSpPr>
        <p:spPr>
          <a:xfrm>
            <a:off x="786384" y="3176681"/>
            <a:ext cx="4578927" cy="2682827"/>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5000"/>
              </a:lnSpc>
              <a:buNone/>
            </a:pPr>
            <a:r>
              <a:rPr lang="en-US" sz="2400" dirty="0">
                <a:solidFill>
                  <a:schemeClr val="tx1">
                    <a:lumMod val="85000"/>
                    <a:lumOff val="15000"/>
                  </a:schemeClr>
                </a:solidFill>
              </a:rPr>
              <a:t>Family planning offers additional benefits to young women, including:</a:t>
            </a:r>
          </a:p>
          <a:p>
            <a:pPr>
              <a:lnSpc>
                <a:spcPct val="95000"/>
              </a:lnSpc>
            </a:pPr>
            <a:r>
              <a:rPr lang="en-US" sz="2400" dirty="0">
                <a:solidFill>
                  <a:schemeClr val="tx1">
                    <a:lumMod val="85000"/>
                    <a:lumOff val="15000"/>
                  </a:schemeClr>
                </a:solidFill>
              </a:rPr>
              <a:t>Protecting access to education </a:t>
            </a:r>
            <a:br>
              <a:rPr lang="en-US" sz="2400" dirty="0">
                <a:solidFill>
                  <a:schemeClr val="tx1">
                    <a:lumMod val="85000"/>
                    <a:lumOff val="15000"/>
                  </a:schemeClr>
                </a:solidFill>
              </a:rPr>
            </a:br>
            <a:r>
              <a:rPr lang="en-US" sz="2400" dirty="0">
                <a:solidFill>
                  <a:schemeClr val="tx1">
                    <a:lumMod val="85000"/>
                    <a:lumOff val="15000"/>
                  </a:schemeClr>
                </a:solidFill>
              </a:rPr>
              <a:t>and employment. </a:t>
            </a:r>
          </a:p>
          <a:p>
            <a:pPr>
              <a:lnSpc>
                <a:spcPct val="95000"/>
              </a:lnSpc>
            </a:pPr>
            <a:r>
              <a:rPr lang="en-US" sz="2400" dirty="0">
                <a:solidFill>
                  <a:schemeClr val="tx1">
                    <a:lumMod val="85000"/>
                    <a:lumOff val="15000"/>
                  </a:schemeClr>
                </a:solidFill>
              </a:rPr>
              <a:t>Reducing the health risks of </a:t>
            </a:r>
            <a:br>
              <a:rPr lang="en-US" sz="2400" dirty="0">
                <a:solidFill>
                  <a:schemeClr val="tx1">
                    <a:lumMod val="85000"/>
                    <a:lumOff val="15000"/>
                  </a:schemeClr>
                </a:solidFill>
              </a:rPr>
            </a:br>
            <a:r>
              <a:rPr lang="en-US" sz="2400" dirty="0">
                <a:solidFill>
                  <a:schemeClr val="tx1">
                    <a:lumMod val="85000"/>
                    <a:lumOff val="15000"/>
                  </a:schemeClr>
                </a:solidFill>
              </a:rPr>
              <a:t>early childbearing.</a:t>
            </a:r>
          </a:p>
        </p:txBody>
      </p:sp>
      <p:sp>
        <p:nvSpPr>
          <p:cNvPr id="7" name="Title 1">
            <a:extLst>
              <a:ext uri="{FF2B5EF4-FFF2-40B4-BE49-F238E27FC236}">
                <a16:creationId xmlns:a16="http://schemas.microsoft.com/office/drawing/2014/main" id="{D60D8F56-956C-F64D-A22A-F3FFEE501407}"/>
              </a:ext>
            </a:extLst>
          </p:cNvPr>
          <p:cNvSpPr txBox="1">
            <a:spLocks/>
          </p:cNvSpPr>
          <p:nvPr/>
        </p:nvSpPr>
        <p:spPr>
          <a:xfrm>
            <a:off x="786383" y="914400"/>
            <a:ext cx="5747152" cy="226965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5000" b="1" dirty="0">
                <a:solidFill>
                  <a:schemeClr val="tx2"/>
                </a:solidFill>
                <a:latin typeface="Calibri" panose="020F0502020204030204" pitchFamily="34" charset="0"/>
                <a:cs typeface="Calibri" panose="020F0502020204030204" pitchFamily="34" charset="0"/>
              </a:rPr>
              <a:t>Family planning </a:t>
            </a:r>
            <a:br>
              <a:rPr lang="en-US" sz="5000" b="1" dirty="0">
                <a:solidFill>
                  <a:schemeClr val="tx2"/>
                </a:solidFill>
                <a:latin typeface="Calibri" panose="020F0502020204030204" pitchFamily="34" charset="0"/>
                <a:cs typeface="Calibri" panose="020F0502020204030204" pitchFamily="34" charset="0"/>
              </a:rPr>
            </a:br>
            <a:r>
              <a:rPr lang="en-US" sz="5000" b="1" dirty="0">
                <a:solidFill>
                  <a:schemeClr val="tx2"/>
                </a:solidFill>
                <a:latin typeface="Calibri" panose="020F0502020204030204" pitchFamily="34" charset="0"/>
                <a:cs typeface="Calibri" panose="020F0502020204030204" pitchFamily="34" charset="0"/>
              </a:rPr>
              <a:t>is especially </a:t>
            </a:r>
            <a:br>
              <a:rPr lang="en-US" sz="5000" b="1" dirty="0">
                <a:solidFill>
                  <a:schemeClr val="tx2"/>
                </a:solidFill>
                <a:latin typeface="Calibri" panose="020F0502020204030204" pitchFamily="34" charset="0"/>
                <a:cs typeface="Calibri" panose="020F0502020204030204" pitchFamily="34" charset="0"/>
              </a:rPr>
            </a:br>
            <a:r>
              <a:rPr lang="en-US" sz="5000" b="1" spc="-100" dirty="0">
                <a:solidFill>
                  <a:schemeClr val="tx2"/>
                </a:solidFill>
                <a:latin typeface="Calibri" panose="020F0502020204030204" pitchFamily="34" charset="0"/>
                <a:cs typeface="Calibri" panose="020F0502020204030204" pitchFamily="34" charset="0"/>
              </a:rPr>
              <a:t>important for youth</a:t>
            </a:r>
          </a:p>
        </p:txBody>
      </p:sp>
    </p:spTree>
    <p:extLst>
      <p:ext uri="{BB962C8B-B14F-4D97-AF65-F5344CB8AC3E}">
        <p14:creationId xmlns:p14="http://schemas.microsoft.com/office/powerpoint/2010/main" val="400014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0000"/>
          </a:schemeClr>
        </a:solidFill>
        <a:effectLst/>
      </p:bgPr>
    </p:bg>
    <p:spTree>
      <p:nvGrpSpPr>
        <p:cNvPr id="1" name=""/>
        <p:cNvGrpSpPr/>
        <p:nvPr/>
      </p:nvGrpSpPr>
      <p:grpSpPr>
        <a:xfrm>
          <a:off x="0" y="0"/>
          <a:ext cx="0" cy="0"/>
          <a:chOff x="0" y="0"/>
          <a:chExt cx="0" cy="0"/>
        </a:xfrm>
      </p:grpSpPr>
      <p:pic>
        <p:nvPicPr>
          <p:cNvPr id="22" name="Picture 21" descr="Icon&#10;&#10;Description automatically generated">
            <a:extLst>
              <a:ext uri="{FF2B5EF4-FFF2-40B4-BE49-F238E27FC236}">
                <a16:creationId xmlns:a16="http://schemas.microsoft.com/office/drawing/2014/main" id="{75DF79CA-B9E4-A14A-AFEC-0EBF49D0F6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0588" y="-565694"/>
            <a:ext cx="6819900" cy="4178300"/>
          </a:xfrm>
          <a:prstGeom prst="rect">
            <a:avLst/>
          </a:prstGeom>
        </p:spPr>
      </p:pic>
      <p:sp>
        <p:nvSpPr>
          <p:cNvPr id="9" name="content-left">
            <a:extLst>
              <a:ext uri="{FF2B5EF4-FFF2-40B4-BE49-F238E27FC236}">
                <a16:creationId xmlns:a16="http://schemas.microsoft.com/office/drawing/2014/main" id="{3387031B-E965-9847-AE2A-04A6930EABFF}"/>
              </a:ext>
            </a:extLst>
          </p:cNvPr>
          <p:cNvSpPr txBox="1">
            <a:spLocks/>
          </p:cNvSpPr>
          <p:nvPr/>
        </p:nvSpPr>
        <p:spPr>
          <a:xfrm>
            <a:off x="6772469" y="914400"/>
            <a:ext cx="3942634" cy="128362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t>Youth (ages 15 to 24) have higher rates of discontinuation than older women.</a:t>
            </a:r>
          </a:p>
        </p:txBody>
      </p:sp>
      <p:sp>
        <p:nvSpPr>
          <p:cNvPr id="11" name="Title 28">
            <a:extLst>
              <a:ext uri="{FF2B5EF4-FFF2-40B4-BE49-F238E27FC236}">
                <a16:creationId xmlns:a16="http://schemas.microsoft.com/office/drawing/2014/main" id="{E85DCB2A-AD85-794F-A824-06F20395F29B}"/>
              </a:ext>
            </a:extLst>
          </p:cNvPr>
          <p:cNvSpPr txBox="1">
            <a:spLocks/>
          </p:cNvSpPr>
          <p:nvPr/>
        </p:nvSpPr>
        <p:spPr>
          <a:xfrm>
            <a:off x="786383" y="913852"/>
            <a:ext cx="4450197" cy="3702393"/>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5000" b="1" dirty="0">
                <a:solidFill>
                  <a:schemeClr val="tx2"/>
                </a:solidFill>
                <a:latin typeface="+mn-lt"/>
              </a:rPr>
              <a:t>Youth contraceptive practice differs from that of older women</a:t>
            </a:r>
          </a:p>
        </p:txBody>
      </p:sp>
      <p:pic>
        <p:nvPicPr>
          <p:cNvPr id="24" name="Picture 23" descr="A picture containing monitor, screen&#10;&#10;Description automatically generated">
            <a:extLst>
              <a:ext uri="{FF2B5EF4-FFF2-40B4-BE49-F238E27FC236}">
                <a16:creationId xmlns:a16="http://schemas.microsoft.com/office/drawing/2014/main" id="{A861FF62-F108-EE40-9513-E61D99EBAB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0588" y="1022272"/>
            <a:ext cx="6819900" cy="6858000"/>
          </a:xfrm>
          <a:prstGeom prst="rect">
            <a:avLst/>
          </a:prstGeom>
        </p:spPr>
      </p:pic>
      <p:grpSp>
        <p:nvGrpSpPr>
          <p:cNvPr id="17" name="Group 16">
            <a:extLst>
              <a:ext uri="{FF2B5EF4-FFF2-40B4-BE49-F238E27FC236}">
                <a16:creationId xmlns:a16="http://schemas.microsoft.com/office/drawing/2014/main" id="{86D6F282-0049-D646-BD4D-A22053A7E549}"/>
              </a:ext>
            </a:extLst>
          </p:cNvPr>
          <p:cNvGrpSpPr/>
          <p:nvPr/>
        </p:nvGrpSpPr>
        <p:grpSpPr>
          <a:xfrm>
            <a:off x="6713477" y="2914861"/>
            <a:ext cx="4573179" cy="3603916"/>
            <a:chOff x="6713477" y="2811625"/>
            <a:chExt cx="4573179" cy="3603916"/>
          </a:xfrm>
        </p:grpSpPr>
        <p:sp>
          <p:nvSpPr>
            <p:cNvPr id="3" name="content-right-text">
              <a:extLst>
                <a:ext uri="{FF2B5EF4-FFF2-40B4-BE49-F238E27FC236}">
                  <a16:creationId xmlns:a16="http://schemas.microsoft.com/office/drawing/2014/main" id="{2D74717A-28A5-7240-BDEF-240FB9864FFA}"/>
                </a:ext>
              </a:extLst>
            </p:cNvPr>
            <p:cNvSpPr txBox="1">
              <a:spLocks/>
            </p:cNvSpPr>
            <p:nvPr/>
          </p:nvSpPr>
          <p:spPr>
            <a:xfrm>
              <a:off x="7315201" y="3354661"/>
              <a:ext cx="3912464" cy="3060880"/>
            </a:xfrm>
            <a:prstGeom prst="rect">
              <a:avLst/>
            </a:prstGeom>
          </p:spPr>
          <p:txBody>
            <a:bodyPr lIns="0" tIns="0" rIns="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900"/>
                </a:spcAft>
                <a:buFont typeface="Arial" panose="020B0604020202020204" pitchFamily="34" charset="0"/>
                <a:buNone/>
              </a:pPr>
              <a:r>
                <a:rPr lang="en-US" sz="2000" dirty="0"/>
                <a:t>Become pregnant while </a:t>
              </a:r>
              <a:br>
                <a:rPr lang="en-US" sz="2000" dirty="0"/>
              </a:br>
              <a:r>
                <a:rPr lang="en-US" sz="2000" dirty="0"/>
                <a:t>using contraceptives.</a:t>
              </a:r>
            </a:p>
            <a:p>
              <a:pPr marL="0" indent="0">
                <a:spcAft>
                  <a:spcPts val="900"/>
                </a:spcAft>
                <a:buFont typeface="Arial" panose="020B0604020202020204" pitchFamily="34" charset="0"/>
                <a:buNone/>
              </a:pPr>
              <a:r>
                <a:rPr lang="en-US" sz="2000" dirty="0"/>
                <a:t>Be offered and use short-acting </a:t>
              </a:r>
              <a:br>
                <a:rPr lang="en-US" sz="2000" dirty="0"/>
              </a:br>
              <a:r>
                <a:rPr lang="en-US" sz="2000" dirty="0"/>
                <a:t>user-controlled methods, such as </a:t>
              </a:r>
              <a:br>
                <a:rPr lang="en-US" sz="2000" dirty="0"/>
              </a:br>
              <a:r>
                <a:rPr lang="en-US" sz="2000" dirty="0"/>
                <a:t>the pill, injectable, or condom. </a:t>
              </a:r>
            </a:p>
            <a:p>
              <a:pPr marL="0" indent="0">
                <a:spcAft>
                  <a:spcPts val="900"/>
                </a:spcAft>
                <a:buFont typeface="Arial" panose="020B0604020202020204" pitchFamily="34" charset="0"/>
                <a:buNone/>
              </a:pPr>
              <a:r>
                <a:rPr lang="en-US" sz="2000" dirty="0"/>
                <a:t>Source family planning from private and informal sources, such as pharmacies and drug shops.</a:t>
              </a:r>
            </a:p>
          </p:txBody>
        </p:sp>
        <p:pic>
          <p:nvPicPr>
            <p:cNvPr id="4" name="content-right-3" descr="Icon&#10;&#10;Description automatically generated">
              <a:extLst>
                <a:ext uri="{FF2B5EF4-FFF2-40B4-BE49-F238E27FC236}">
                  <a16:creationId xmlns:a16="http://schemas.microsoft.com/office/drawing/2014/main" id="{F1D5419C-37FB-694F-8D1B-37E87227CD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3477" y="5098214"/>
              <a:ext cx="502920" cy="502920"/>
            </a:xfrm>
            <a:prstGeom prst="rect">
              <a:avLst/>
            </a:prstGeom>
          </p:spPr>
        </p:pic>
        <p:pic>
          <p:nvPicPr>
            <p:cNvPr id="5" name="content-right-2" descr="Icon&#10;&#10;Description automatically generated">
              <a:extLst>
                <a:ext uri="{FF2B5EF4-FFF2-40B4-BE49-F238E27FC236}">
                  <a16:creationId xmlns:a16="http://schemas.microsoft.com/office/drawing/2014/main" id="{C0D60307-2D47-F449-9C7F-EC3E2CC2C0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3477" y="4037291"/>
              <a:ext cx="502920" cy="502920"/>
            </a:xfrm>
            <a:prstGeom prst="rect">
              <a:avLst/>
            </a:prstGeom>
          </p:spPr>
        </p:pic>
        <p:pic>
          <p:nvPicPr>
            <p:cNvPr id="6" name="content-right-1" descr="Icon&#10;&#10;Description automatically generated">
              <a:extLst>
                <a:ext uri="{FF2B5EF4-FFF2-40B4-BE49-F238E27FC236}">
                  <a16:creationId xmlns:a16="http://schemas.microsoft.com/office/drawing/2014/main" id="{2CBCB763-9C70-AD42-9AA9-F3877730AC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3477" y="3250964"/>
              <a:ext cx="502920" cy="502920"/>
            </a:xfrm>
            <a:prstGeom prst="rect">
              <a:avLst/>
            </a:prstGeom>
          </p:spPr>
        </p:pic>
        <p:sp>
          <p:nvSpPr>
            <p:cNvPr id="15" name="content-left">
              <a:extLst>
                <a:ext uri="{FF2B5EF4-FFF2-40B4-BE49-F238E27FC236}">
                  <a16:creationId xmlns:a16="http://schemas.microsoft.com/office/drawing/2014/main" id="{992C3F4D-EB26-AD41-A47F-7957306D599B}"/>
                </a:ext>
              </a:extLst>
            </p:cNvPr>
            <p:cNvSpPr txBox="1">
              <a:spLocks/>
            </p:cNvSpPr>
            <p:nvPr/>
          </p:nvSpPr>
          <p:spPr>
            <a:xfrm>
              <a:off x="6772469" y="2811625"/>
              <a:ext cx="4514187" cy="41424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t>Youth are also more likely to:</a:t>
              </a:r>
            </a:p>
          </p:txBody>
        </p:sp>
      </p:grpSp>
    </p:spTree>
    <p:extLst>
      <p:ext uri="{BB962C8B-B14F-4D97-AF65-F5344CB8AC3E}">
        <p14:creationId xmlns:p14="http://schemas.microsoft.com/office/powerpoint/2010/main" val="103181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0000"/>
          </a:schemeClr>
        </a:solidFill>
        <a:effectLst/>
      </p:bgPr>
    </p:bg>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8125A108-A1AE-AF44-B073-A38FB5F38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8" name="Title 1">
            <a:extLst>
              <a:ext uri="{FF2B5EF4-FFF2-40B4-BE49-F238E27FC236}">
                <a16:creationId xmlns:a16="http://schemas.microsoft.com/office/drawing/2014/main" id="{968E21D7-B7FE-084F-9EFC-5A462369853E}"/>
              </a:ext>
            </a:extLst>
          </p:cNvPr>
          <p:cNvSpPr>
            <a:spLocks noGrp="1"/>
          </p:cNvSpPr>
          <p:nvPr>
            <p:ph type="title"/>
          </p:nvPr>
        </p:nvSpPr>
        <p:spPr>
          <a:xfrm>
            <a:off x="786384" y="1548583"/>
            <a:ext cx="7393340" cy="2852737"/>
          </a:xfrm>
        </p:spPr>
        <p:txBody>
          <a:bodyPr anchor="ctr">
            <a:norm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Why do youth stop using contraceptives?</a:t>
            </a:r>
          </a:p>
        </p:txBody>
      </p:sp>
    </p:spTree>
    <p:extLst>
      <p:ext uri="{BB962C8B-B14F-4D97-AF65-F5344CB8AC3E}">
        <p14:creationId xmlns:p14="http://schemas.microsoft.com/office/powerpoint/2010/main" val="122283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 name="Picture 3" descr="A group of people standing on a stage&#10;&#10;Description automatically generated with medium confidence">
            <a:extLst>
              <a:ext uri="{FF2B5EF4-FFF2-40B4-BE49-F238E27FC236}">
                <a16:creationId xmlns:a16="http://schemas.microsoft.com/office/drawing/2014/main" id="{131B6B21-E25F-954C-B66C-CB1329217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411480"/>
            <a:ext cx="12179300" cy="6858000"/>
          </a:xfrm>
          <a:prstGeom prst="rect">
            <a:avLst/>
          </a:prstGeom>
        </p:spPr>
      </p:pic>
      <p:sp>
        <p:nvSpPr>
          <p:cNvPr id="3" name="Content Placeholder 2">
            <a:extLst>
              <a:ext uri="{FF2B5EF4-FFF2-40B4-BE49-F238E27FC236}">
                <a16:creationId xmlns:a16="http://schemas.microsoft.com/office/drawing/2014/main" id="{C8D1BC60-3BD0-410C-B8E2-22249C7D9C61}"/>
              </a:ext>
            </a:extLst>
          </p:cNvPr>
          <p:cNvSpPr>
            <a:spLocks noGrp="1"/>
          </p:cNvSpPr>
          <p:nvPr>
            <p:ph idx="1"/>
          </p:nvPr>
        </p:nvSpPr>
        <p:spPr>
          <a:xfrm>
            <a:off x="6492240" y="2865024"/>
            <a:ext cx="4068500" cy="1362432"/>
          </a:xfrm>
        </p:spPr>
        <p:txBody>
          <a:bodyPr lIns="0" tIns="0" rIns="0" bIns="0">
            <a:normAutofit/>
          </a:bodyPr>
          <a:lstStyle/>
          <a:p>
            <a:pPr marL="0" indent="0">
              <a:lnSpc>
                <a:spcPct val="95000"/>
              </a:lnSpc>
              <a:buNone/>
            </a:pPr>
            <a:r>
              <a:rPr lang="en-US" sz="2400" b="1" dirty="0">
                <a:solidFill>
                  <a:schemeClr val="tx1">
                    <a:lumMod val="85000"/>
                    <a:lumOff val="15000"/>
                  </a:schemeClr>
                </a:solidFill>
              </a:rPr>
              <a:t>Unmarried youth </a:t>
            </a:r>
            <a:r>
              <a:rPr lang="en-US" sz="2400" dirty="0">
                <a:solidFill>
                  <a:schemeClr val="tx1">
                    <a:lumMod val="85000"/>
                    <a:lumOff val="15000"/>
                  </a:schemeClr>
                </a:solidFill>
              </a:rPr>
              <a:t>are more likely to discontinue family planning due to irregular sexual activity.</a:t>
            </a:r>
          </a:p>
        </p:txBody>
      </p:sp>
      <p:sp>
        <p:nvSpPr>
          <p:cNvPr id="15" name="Title 1">
            <a:extLst>
              <a:ext uri="{FF2B5EF4-FFF2-40B4-BE49-F238E27FC236}">
                <a16:creationId xmlns:a16="http://schemas.microsoft.com/office/drawing/2014/main" id="{C80042A9-0E24-6848-A1DC-06BA79C400AE}"/>
              </a:ext>
            </a:extLst>
          </p:cNvPr>
          <p:cNvSpPr txBox="1">
            <a:spLocks/>
          </p:cNvSpPr>
          <p:nvPr/>
        </p:nvSpPr>
        <p:spPr>
          <a:xfrm>
            <a:off x="6492240" y="1719072"/>
            <a:ext cx="4683760" cy="1001645"/>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3400" b="1" dirty="0">
                <a:latin typeface="Calibri" panose="020F0502020204030204" pitchFamily="34" charset="0"/>
                <a:cs typeface="Calibri" panose="020F0502020204030204" pitchFamily="34" charset="0"/>
              </a:rPr>
              <a:t>Changing </a:t>
            </a:r>
            <a:br>
              <a:rPr lang="en-US" sz="3400" b="1" dirty="0">
                <a:latin typeface="Calibri" panose="020F0502020204030204" pitchFamily="34" charset="0"/>
                <a:cs typeface="Calibri" panose="020F0502020204030204" pitchFamily="34" charset="0"/>
              </a:rPr>
            </a:br>
            <a:r>
              <a:rPr lang="en-US" sz="3400" b="1" dirty="0">
                <a:latin typeface="Calibri" panose="020F0502020204030204" pitchFamily="34" charset="0"/>
                <a:cs typeface="Calibri" panose="020F0502020204030204" pitchFamily="34" charset="0"/>
              </a:rPr>
              <a:t>reproductive needs</a:t>
            </a:r>
          </a:p>
        </p:txBody>
      </p:sp>
      <p:pic>
        <p:nvPicPr>
          <p:cNvPr id="5" name="Picture 4">
            <a:extLst>
              <a:ext uri="{FF2B5EF4-FFF2-40B4-BE49-F238E27FC236}">
                <a16:creationId xmlns:a16="http://schemas.microsoft.com/office/drawing/2014/main" id="{3AC97A7A-0247-A642-9213-C60DF7589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6080" y="347472"/>
            <a:ext cx="6336792" cy="676960"/>
          </a:xfrm>
          <a:prstGeom prst="rect">
            <a:avLst/>
          </a:prstGeom>
        </p:spPr>
      </p:pic>
    </p:spTree>
    <p:extLst>
      <p:ext uri="{BB962C8B-B14F-4D97-AF65-F5344CB8AC3E}">
        <p14:creationId xmlns:p14="http://schemas.microsoft.com/office/powerpoint/2010/main" val="131278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31818C8F-4A53-624D-8496-FF5A137D1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411480"/>
            <a:ext cx="12179300" cy="6858000"/>
          </a:xfrm>
          <a:prstGeom prst="rect">
            <a:avLst/>
          </a:prstGeom>
        </p:spPr>
      </p:pic>
      <p:sp>
        <p:nvSpPr>
          <p:cNvPr id="6" name="Content Placeholder 2">
            <a:extLst>
              <a:ext uri="{FF2B5EF4-FFF2-40B4-BE49-F238E27FC236}">
                <a16:creationId xmlns:a16="http://schemas.microsoft.com/office/drawing/2014/main" id="{834F03F1-66E4-024C-A344-A51D5FC511DE}"/>
              </a:ext>
            </a:extLst>
          </p:cNvPr>
          <p:cNvSpPr txBox="1">
            <a:spLocks/>
          </p:cNvSpPr>
          <p:nvPr/>
        </p:nvSpPr>
        <p:spPr>
          <a:xfrm>
            <a:off x="6495293" y="2865024"/>
            <a:ext cx="4572000" cy="2038804"/>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5000"/>
              </a:lnSpc>
              <a:buNone/>
            </a:pPr>
            <a:r>
              <a:rPr lang="en-US" sz="2400" b="1" dirty="0">
                <a:solidFill>
                  <a:schemeClr val="tx1">
                    <a:lumMod val="85000"/>
                    <a:lumOff val="15000"/>
                  </a:schemeClr>
                </a:solidFill>
              </a:rPr>
              <a:t>Married youth </a:t>
            </a:r>
            <a:r>
              <a:rPr lang="en-US" sz="2400" dirty="0">
                <a:solidFill>
                  <a:schemeClr val="tx1">
                    <a:lumMod val="85000"/>
                    <a:lumOff val="15000"/>
                  </a:schemeClr>
                </a:solidFill>
              </a:rPr>
              <a:t>may discontinue because they want to become pregnant immediately or early </a:t>
            </a:r>
            <a:br>
              <a:rPr lang="en-US" sz="2400" dirty="0">
                <a:solidFill>
                  <a:schemeClr val="tx1">
                    <a:lumMod val="85000"/>
                    <a:lumOff val="15000"/>
                  </a:schemeClr>
                </a:solidFill>
              </a:rPr>
            </a:br>
            <a:r>
              <a:rPr lang="en-US" sz="2400" dirty="0">
                <a:solidFill>
                  <a:schemeClr val="tx1">
                    <a:lumMod val="85000"/>
                    <a:lumOff val="15000"/>
                  </a:schemeClr>
                </a:solidFill>
              </a:rPr>
              <a:t>in their marriage.</a:t>
            </a:r>
          </a:p>
        </p:txBody>
      </p:sp>
      <p:sp>
        <p:nvSpPr>
          <p:cNvPr id="16" name="Title 1">
            <a:extLst>
              <a:ext uri="{FF2B5EF4-FFF2-40B4-BE49-F238E27FC236}">
                <a16:creationId xmlns:a16="http://schemas.microsoft.com/office/drawing/2014/main" id="{50874C5F-6846-5D4B-96B2-EE8AE6F37D5A}"/>
              </a:ext>
            </a:extLst>
          </p:cNvPr>
          <p:cNvSpPr txBox="1">
            <a:spLocks/>
          </p:cNvSpPr>
          <p:nvPr/>
        </p:nvSpPr>
        <p:spPr>
          <a:xfrm>
            <a:off x="6492239" y="1719072"/>
            <a:ext cx="4572000" cy="1001645"/>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3400" b="1" dirty="0">
                <a:latin typeface="Calibri" panose="020F0502020204030204" pitchFamily="34" charset="0"/>
                <a:cs typeface="Calibri" panose="020F0502020204030204" pitchFamily="34" charset="0"/>
              </a:rPr>
              <a:t>Changing </a:t>
            </a:r>
          </a:p>
          <a:p>
            <a:pPr>
              <a:lnSpc>
                <a:spcPct val="80000"/>
              </a:lnSpc>
            </a:pPr>
            <a:r>
              <a:rPr lang="en-US" sz="3400" b="1" dirty="0">
                <a:latin typeface="Calibri" panose="020F0502020204030204" pitchFamily="34" charset="0"/>
                <a:cs typeface="Calibri" panose="020F0502020204030204" pitchFamily="34" charset="0"/>
              </a:rPr>
              <a:t>reproductive needs</a:t>
            </a:r>
          </a:p>
        </p:txBody>
      </p:sp>
      <p:pic>
        <p:nvPicPr>
          <p:cNvPr id="7" name="Picture 6">
            <a:extLst>
              <a:ext uri="{FF2B5EF4-FFF2-40B4-BE49-F238E27FC236}">
                <a16:creationId xmlns:a16="http://schemas.microsoft.com/office/drawing/2014/main" id="{8179D1D5-59BF-6949-BDBD-389331B0EB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6080" y="347472"/>
            <a:ext cx="6336792" cy="676960"/>
          </a:xfrm>
          <a:prstGeom prst="rect">
            <a:avLst/>
          </a:prstGeom>
        </p:spPr>
      </p:pic>
    </p:spTree>
    <p:extLst>
      <p:ext uri="{BB962C8B-B14F-4D97-AF65-F5344CB8AC3E}">
        <p14:creationId xmlns:p14="http://schemas.microsoft.com/office/powerpoint/2010/main" val="135833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0000"/>
          </a:schemeClr>
        </a:solidFill>
        <a:effectLst/>
      </p:bgPr>
    </p:bg>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292086A9-F96B-344B-BE8B-7886FB9268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429768"/>
            <a:ext cx="12179300" cy="6858000"/>
          </a:xfrm>
          <a:prstGeom prst="rect">
            <a:avLst/>
          </a:prstGeom>
        </p:spPr>
      </p:pic>
      <p:sp>
        <p:nvSpPr>
          <p:cNvPr id="4" name="Content Placeholder 2">
            <a:extLst>
              <a:ext uri="{FF2B5EF4-FFF2-40B4-BE49-F238E27FC236}">
                <a16:creationId xmlns:a16="http://schemas.microsoft.com/office/drawing/2014/main" id="{DC0FF63F-2D77-E14E-8DA4-B70B60A80DB3}"/>
              </a:ext>
            </a:extLst>
          </p:cNvPr>
          <p:cNvSpPr txBox="1">
            <a:spLocks/>
          </p:cNvSpPr>
          <p:nvPr/>
        </p:nvSpPr>
        <p:spPr>
          <a:xfrm>
            <a:off x="6495293" y="2453541"/>
            <a:ext cx="4572000" cy="3483620"/>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5000"/>
              </a:lnSpc>
              <a:spcAft>
                <a:spcPts val="900"/>
              </a:spcAft>
            </a:pPr>
            <a:r>
              <a:rPr lang="en-US" sz="2400" dirty="0">
                <a:solidFill>
                  <a:schemeClr val="tx1">
                    <a:lumMod val="85000"/>
                    <a:lumOff val="15000"/>
                  </a:schemeClr>
                </a:solidFill>
              </a:rPr>
              <a:t>Side effects (for example, menstrual bleeding changes and weight gain) and health-related concerns (for example, fear of infertility and birth defects) are </a:t>
            </a:r>
            <a:br>
              <a:rPr lang="en-US" sz="2400" dirty="0">
                <a:solidFill>
                  <a:schemeClr val="tx1">
                    <a:lumMod val="85000"/>
                    <a:lumOff val="15000"/>
                  </a:schemeClr>
                </a:solidFill>
              </a:rPr>
            </a:br>
            <a:r>
              <a:rPr lang="en-US" sz="2400" dirty="0">
                <a:solidFill>
                  <a:schemeClr val="tx1">
                    <a:lumMod val="85000"/>
                    <a:lumOff val="15000"/>
                  </a:schemeClr>
                </a:solidFill>
              </a:rPr>
              <a:t>the main reasons for contraceptive discontinuation across age groups.</a:t>
            </a:r>
          </a:p>
          <a:p>
            <a:pPr>
              <a:lnSpc>
                <a:spcPct val="95000"/>
              </a:lnSpc>
              <a:spcAft>
                <a:spcPts val="900"/>
              </a:spcAft>
            </a:pPr>
            <a:r>
              <a:rPr lang="en-US" sz="2400" dirty="0">
                <a:solidFill>
                  <a:schemeClr val="tx1">
                    <a:lumMod val="85000"/>
                    <a:lumOff val="15000"/>
                  </a:schemeClr>
                </a:solidFill>
              </a:rPr>
              <a:t>Youth may be particularly sensitive to side effects.</a:t>
            </a:r>
          </a:p>
        </p:txBody>
      </p:sp>
      <p:sp>
        <p:nvSpPr>
          <p:cNvPr id="6" name="Title 1">
            <a:extLst>
              <a:ext uri="{FF2B5EF4-FFF2-40B4-BE49-F238E27FC236}">
                <a16:creationId xmlns:a16="http://schemas.microsoft.com/office/drawing/2014/main" id="{FF96D044-6843-CF44-8EAA-9941E2714D11}"/>
              </a:ext>
            </a:extLst>
          </p:cNvPr>
          <p:cNvSpPr txBox="1">
            <a:spLocks/>
          </p:cNvSpPr>
          <p:nvPr/>
        </p:nvSpPr>
        <p:spPr>
          <a:xfrm>
            <a:off x="6492239" y="1719073"/>
            <a:ext cx="4572000" cy="584846"/>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latin typeface="Calibri" panose="020F0502020204030204" pitchFamily="34" charset="0"/>
                <a:cs typeface="Calibri" panose="020F0502020204030204" pitchFamily="34" charset="0"/>
              </a:rPr>
              <a:t>Method-related factors</a:t>
            </a:r>
          </a:p>
        </p:txBody>
      </p:sp>
      <p:pic>
        <p:nvPicPr>
          <p:cNvPr id="7" name="Picture 6">
            <a:extLst>
              <a:ext uri="{FF2B5EF4-FFF2-40B4-BE49-F238E27FC236}">
                <a16:creationId xmlns:a16="http://schemas.microsoft.com/office/drawing/2014/main" id="{6CD50BF7-D3BE-9846-B3D6-6565405A79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6080" y="347472"/>
            <a:ext cx="6336792" cy="676960"/>
          </a:xfrm>
          <a:prstGeom prst="rect">
            <a:avLst/>
          </a:prstGeom>
        </p:spPr>
      </p:pic>
    </p:spTree>
    <p:extLst>
      <p:ext uri="{BB962C8B-B14F-4D97-AF65-F5344CB8AC3E}">
        <p14:creationId xmlns:p14="http://schemas.microsoft.com/office/powerpoint/2010/main" val="183395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5" name="Picture 4" descr="A group of people standing on a stage&#10;&#10;Description automatically generated with low confidence">
            <a:extLst>
              <a:ext uri="{FF2B5EF4-FFF2-40B4-BE49-F238E27FC236}">
                <a16:creationId xmlns:a16="http://schemas.microsoft.com/office/drawing/2014/main" id="{66B2C46D-29A3-1145-AF37-455FEFF367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429768"/>
            <a:ext cx="12179300" cy="6858000"/>
          </a:xfrm>
          <a:prstGeom prst="rect">
            <a:avLst/>
          </a:prstGeom>
        </p:spPr>
      </p:pic>
      <p:sp>
        <p:nvSpPr>
          <p:cNvPr id="4" name="Content Placeholder 2">
            <a:extLst>
              <a:ext uri="{FF2B5EF4-FFF2-40B4-BE49-F238E27FC236}">
                <a16:creationId xmlns:a16="http://schemas.microsoft.com/office/drawing/2014/main" id="{FFC51574-F728-0B45-B3DD-B73D788A7DD3}"/>
              </a:ext>
            </a:extLst>
          </p:cNvPr>
          <p:cNvSpPr txBox="1">
            <a:spLocks/>
          </p:cNvSpPr>
          <p:nvPr/>
        </p:nvSpPr>
        <p:spPr>
          <a:xfrm>
            <a:off x="6495293" y="2453541"/>
            <a:ext cx="4572000" cy="3483620"/>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900"/>
              </a:spcAft>
            </a:pPr>
            <a:r>
              <a:rPr lang="en-US" sz="2400" dirty="0">
                <a:solidFill>
                  <a:schemeClr val="tx1">
                    <a:lumMod val="85000"/>
                    <a:lumOff val="15000"/>
                  </a:schemeClr>
                </a:solidFill>
              </a:rPr>
              <a:t>Poor quality of care contributes to high rates of contraceptive discontinuation across age groups. </a:t>
            </a:r>
          </a:p>
          <a:p>
            <a:pPr>
              <a:spcAft>
                <a:spcPts val="900"/>
              </a:spcAft>
            </a:pPr>
            <a:r>
              <a:rPr lang="en-US" sz="2400" dirty="0">
                <a:solidFill>
                  <a:schemeClr val="tx1">
                    <a:lumMod val="85000"/>
                    <a:lumOff val="15000"/>
                  </a:schemeClr>
                </a:solidFill>
              </a:rPr>
              <a:t>Youth face significant barriers to accessing quality family planning care, including provider bias.</a:t>
            </a:r>
          </a:p>
        </p:txBody>
      </p:sp>
      <p:sp>
        <p:nvSpPr>
          <p:cNvPr id="6" name="Title 1">
            <a:extLst>
              <a:ext uri="{FF2B5EF4-FFF2-40B4-BE49-F238E27FC236}">
                <a16:creationId xmlns:a16="http://schemas.microsoft.com/office/drawing/2014/main" id="{52021D6F-889A-3D47-B568-6E134533772E}"/>
              </a:ext>
            </a:extLst>
          </p:cNvPr>
          <p:cNvSpPr txBox="1">
            <a:spLocks/>
          </p:cNvSpPr>
          <p:nvPr/>
        </p:nvSpPr>
        <p:spPr>
          <a:xfrm>
            <a:off x="6492239" y="1719073"/>
            <a:ext cx="4572000" cy="584846"/>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latin typeface="Calibri" panose="020F0502020204030204" pitchFamily="34" charset="0"/>
                <a:cs typeface="Calibri" panose="020F0502020204030204" pitchFamily="34" charset="0"/>
              </a:rPr>
              <a:t>Poor quality of care</a:t>
            </a:r>
          </a:p>
        </p:txBody>
      </p:sp>
      <p:pic>
        <p:nvPicPr>
          <p:cNvPr id="8" name="Picture 7">
            <a:extLst>
              <a:ext uri="{FF2B5EF4-FFF2-40B4-BE49-F238E27FC236}">
                <a16:creationId xmlns:a16="http://schemas.microsoft.com/office/drawing/2014/main" id="{6D4E5311-1737-144D-BE29-E0EBAF260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080" y="347472"/>
            <a:ext cx="6336792" cy="676960"/>
          </a:xfrm>
          <a:prstGeom prst="rect">
            <a:avLst/>
          </a:prstGeom>
        </p:spPr>
      </p:pic>
    </p:spTree>
    <p:extLst>
      <p:ext uri="{BB962C8B-B14F-4D97-AF65-F5344CB8AC3E}">
        <p14:creationId xmlns:p14="http://schemas.microsoft.com/office/powerpoint/2010/main" val="87398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YCD">
      <a:dk1>
        <a:srgbClr val="000000"/>
      </a:dk1>
      <a:lt1>
        <a:srgbClr val="FFFFFF"/>
      </a:lt1>
      <a:dk2>
        <a:srgbClr val="008F83"/>
      </a:dk2>
      <a:lt2>
        <a:srgbClr val="FFFFFF"/>
      </a:lt2>
      <a:accent1>
        <a:srgbClr val="ED1E64"/>
      </a:accent1>
      <a:accent2>
        <a:srgbClr val="8AC640"/>
      </a:accent2>
      <a:accent3>
        <a:srgbClr val="D7D854"/>
      </a:accent3>
      <a:accent4>
        <a:srgbClr val="FFC000"/>
      </a:accent4>
      <a:accent5>
        <a:srgbClr val="283A4C"/>
      </a:accent5>
      <a:accent6>
        <a:srgbClr val="4D3449"/>
      </a:accent6>
      <a:hlink>
        <a:srgbClr val="00766C"/>
      </a:hlink>
      <a:folHlink>
        <a:srgbClr val="00766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8414</TotalTime>
  <Words>1481</Words>
  <Application>Microsoft Office PowerPoint</Application>
  <PresentationFormat>Widescreen</PresentationFormat>
  <Paragraphs>97</Paragraphs>
  <Slides>25</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Family planning  is essential</vt:lpstr>
      <vt:lpstr>PowerPoint Presentation</vt:lpstr>
      <vt:lpstr>PowerPoint Presentation</vt:lpstr>
      <vt:lpstr>Why do youth stop using contraceptives?</vt:lpstr>
      <vt:lpstr>PowerPoint Presentation</vt:lpstr>
      <vt:lpstr>PowerPoint Presentation</vt:lpstr>
      <vt:lpstr>PowerPoint Presentation</vt:lpstr>
      <vt:lpstr>PowerPoint Presentation</vt:lpstr>
      <vt:lpstr>Youth report concerns with waiting  time and other factors when seeking family planning care</vt:lpstr>
      <vt:lpstr>PowerPoint Presentation</vt:lpstr>
      <vt:lpstr>PowerPoint Presentation</vt:lpstr>
      <vt:lpstr>PowerPoint Presentation</vt:lpstr>
      <vt:lpstr>How can policymakers address obstacles to contraceptive continuation among young people?</vt:lpstr>
      <vt:lpstr>Elevate attention  and resources to  support existing  family planning users.</vt:lpstr>
      <vt:lpstr>PowerPoint Presentation</vt:lpstr>
      <vt:lpstr>PowerPoint Presentation</vt:lpstr>
      <vt:lpstr>PowerPoint Presentation</vt:lpstr>
      <vt:lpstr>Ensure youth can access contraceptives in the private  and informal sector.</vt:lpstr>
      <vt:lpstr>Ensure youth can access contraceptives in the private and informal sector.</vt:lpstr>
      <vt:lpstr>PowerPoint Presentation</vt:lpstr>
      <vt:lpstr>PowerPoint Presentation</vt:lpstr>
      <vt:lpstr>Ensure that health care delivery points maintain the full complement of methods  and advance distribution of self-administered methods.</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Sustaining Youth Contraceptive Use</dc:title>
  <dc:creator>Cathryn Streifel</dc:creator>
  <cp:lastModifiedBy>Cathryn Streifel</cp:lastModifiedBy>
  <cp:revision>244</cp:revision>
  <dcterms:created xsi:type="dcterms:W3CDTF">2021-01-09T18:20:46Z</dcterms:created>
  <dcterms:modified xsi:type="dcterms:W3CDTF">2021-03-05T15:01:47Z</dcterms:modified>
</cp:coreProperties>
</file>